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457" r:id="rId5"/>
    <p:sldId id="461" r:id="rId6"/>
    <p:sldId id="458" r:id="rId7"/>
    <p:sldId id="459" r:id="rId8"/>
    <p:sldId id="460" r:id="rId9"/>
    <p:sldId id="257" r:id="rId10"/>
    <p:sldId id="295" r:id="rId11"/>
    <p:sldId id="450" r:id="rId12"/>
    <p:sldId id="452" r:id="rId13"/>
    <p:sldId id="453" r:id="rId14"/>
    <p:sldId id="402" r:id="rId15"/>
    <p:sldId id="276" r:id="rId16"/>
    <p:sldId id="379" r:id="rId17"/>
    <p:sldId id="280" r:id="rId18"/>
    <p:sldId id="455" r:id="rId19"/>
    <p:sldId id="406" r:id="rId20"/>
    <p:sldId id="404" r:id="rId21"/>
    <p:sldId id="384" r:id="rId22"/>
    <p:sldId id="275" r:id="rId23"/>
    <p:sldId id="386" r:id="rId24"/>
    <p:sldId id="387" r:id="rId25"/>
    <p:sldId id="388" r:id="rId26"/>
    <p:sldId id="312" r:id="rId27"/>
    <p:sldId id="314" r:id="rId28"/>
    <p:sldId id="395" r:id="rId29"/>
    <p:sldId id="323" r:id="rId30"/>
    <p:sldId id="315" r:id="rId31"/>
    <p:sldId id="400" r:id="rId32"/>
    <p:sldId id="330" r:id="rId33"/>
    <p:sldId id="45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12EB52-AD8B-712B-E0CD-AD6FDFA8C079}" name="Rachel Wallace" initials="RW" userId="S::hq4212@wayne.edu::c82049d0-0ec4-4099-a123-70d029bdbffb" providerId="AD"/>
  <p188:author id="{50B4F4D9-59F6-0E1D-A53A-31133ED7A4A8}" name="Nicole Morris" initials="NM" userId="S::bb4210@wayne.edu::27dd1cb7-6474-4a67-b382-1314a9ea3a21" providerId="AD"/>
  <p188:author id="{6479C8DB-F11D-5648-B0E0-A68BA404ADD2}" name="Julie O'Connor" initials="JO" userId="S::ag2712@wayne.edu::2a52b702-25e9-4950-8e4d-2aa2b452ce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4D"/>
    <a:srgbClr val="0C5449"/>
    <a:srgbClr val="315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69AB1-52CD-4E12-90D9-A2406C86423F}" v="1" dt="2024-09-12T23:52:31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Barton" userId="15db4a50e1bfe4c8" providerId="LiveId" clId="{23D69AB1-52CD-4E12-90D9-A2406C86423F}"/>
    <pc:docChg chg="undo custSel addSld modSld">
      <pc:chgData name="Elizabeth Barton" userId="15db4a50e1bfe4c8" providerId="LiveId" clId="{23D69AB1-52CD-4E12-90D9-A2406C86423F}" dt="2024-09-13T00:09:10.048" v="335" actId="20577"/>
      <pc:docMkLst>
        <pc:docMk/>
      </pc:docMkLst>
      <pc:sldChg chg="modSp mod">
        <pc:chgData name="Elizabeth Barton" userId="15db4a50e1bfe4c8" providerId="LiveId" clId="{23D69AB1-52CD-4E12-90D9-A2406C86423F}" dt="2024-09-13T00:09:10.048" v="335" actId="20577"/>
        <pc:sldMkLst>
          <pc:docMk/>
          <pc:sldMk cId="2660738677" sldId="257"/>
        </pc:sldMkLst>
        <pc:spChg chg="mod">
          <ac:chgData name="Elizabeth Barton" userId="15db4a50e1bfe4c8" providerId="LiveId" clId="{23D69AB1-52CD-4E12-90D9-A2406C86423F}" dt="2024-09-13T00:09:10.048" v="335" actId="20577"/>
          <ac:spMkLst>
            <pc:docMk/>
            <pc:sldMk cId="2660738677" sldId="257"/>
            <ac:spMk id="2" creationId="{00000000-0000-0000-0000-000000000000}"/>
          </ac:spMkLst>
        </pc:spChg>
      </pc:sldChg>
      <pc:sldChg chg="modSp mod">
        <pc:chgData name="Elizabeth Barton" userId="15db4a50e1bfe4c8" providerId="LiveId" clId="{23D69AB1-52CD-4E12-90D9-A2406C86423F}" dt="2024-09-13T00:07:24.106" v="334" actId="20577"/>
        <pc:sldMkLst>
          <pc:docMk/>
          <pc:sldMk cId="2089073914" sldId="458"/>
        </pc:sldMkLst>
        <pc:spChg chg="mod">
          <ac:chgData name="Elizabeth Barton" userId="15db4a50e1bfe4c8" providerId="LiveId" clId="{23D69AB1-52CD-4E12-90D9-A2406C86423F}" dt="2024-09-13T00:07:24.106" v="334" actId="20577"/>
          <ac:spMkLst>
            <pc:docMk/>
            <pc:sldMk cId="2089073914" sldId="458"/>
            <ac:spMk id="3" creationId="{1ED9F236-BF9B-FA30-565D-2FCFC27F202F}"/>
          </ac:spMkLst>
        </pc:spChg>
      </pc:sldChg>
      <pc:sldChg chg="modSp add mod">
        <pc:chgData name="Elizabeth Barton" userId="15db4a50e1bfe4c8" providerId="LiveId" clId="{23D69AB1-52CD-4E12-90D9-A2406C86423F}" dt="2024-09-13T00:06:05.097" v="275" actId="20577"/>
        <pc:sldMkLst>
          <pc:docMk/>
          <pc:sldMk cId="679848754" sldId="461"/>
        </pc:sldMkLst>
        <pc:spChg chg="mod">
          <ac:chgData name="Elizabeth Barton" userId="15db4a50e1bfe4c8" providerId="LiveId" clId="{23D69AB1-52CD-4E12-90D9-A2406C86423F}" dt="2024-09-13T00:06:05.097" v="275" actId="20577"/>
          <ac:spMkLst>
            <pc:docMk/>
            <pc:sldMk cId="679848754" sldId="46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CF34B-5987-4E86-883D-E64ED853A7C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F2237-BF8F-4229-89BA-838C084E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9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432373AF-25A5-7F4D-BE76-0D04B06EC3AC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C0DF9C1F-DB74-1E4B-8839-30A600129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powerapps.com/play/73a2414e-175d-4682-95d4-7408a37a5c95?tenantId=e51cdec9-811d-471d-bbe6-dd3d8d54c28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fpca-research@wayne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064"/>
            <a:ext cx="12192000" cy="4816961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b="1" dirty="0">
                <a:solidFill>
                  <a:srgbClr val="0C54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 of Fine, Performing, and 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0C54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 Arts 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kern="1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Engagement in Research and Scholarly Work at WSU</a:t>
            </a:r>
            <a:br>
              <a:rPr lang="en-US" sz="18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0C54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Welcome!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AC12C1-EFEF-4EDC-B5E0-4950C4ADC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211" y="5921476"/>
            <a:ext cx="2470608" cy="8163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1E7EF-AAD4-4CF0-9255-CA01F035E5CF}"/>
              </a:ext>
            </a:extLst>
          </p:cNvPr>
          <p:cNvSpPr txBox="1"/>
          <p:nvPr/>
        </p:nvSpPr>
        <p:spPr>
          <a:xfrm>
            <a:off x="7407564" y="6134253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145564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064"/>
            <a:ext cx="12192000" cy="4816961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AC12C1-EFEF-4EDC-B5E0-4950C4ADC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211" y="5921476"/>
            <a:ext cx="2470608" cy="8163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1E7EF-AAD4-4CF0-9255-CA01F035E5CF}"/>
              </a:ext>
            </a:extLst>
          </p:cNvPr>
          <p:cNvSpPr txBox="1"/>
          <p:nvPr/>
        </p:nvSpPr>
        <p:spPr>
          <a:xfrm>
            <a:off x="7407564" y="6134253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03C78DD-7F76-5F9B-FA10-B8E19063BD38}"/>
              </a:ext>
            </a:extLst>
          </p:cNvPr>
          <p:cNvSpPr txBox="1"/>
          <p:nvPr/>
        </p:nvSpPr>
        <p:spPr>
          <a:xfrm>
            <a:off x="123520" y="3223958"/>
            <a:ext cx="1332865" cy="635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114"/>
              </a:spcBef>
            </a:pPr>
            <a:r>
              <a:rPr sz="2000" b="0" spc="80" dirty="0">
                <a:latin typeface="Calibri Light"/>
                <a:cs typeface="Calibri Light"/>
              </a:rPr>
              <a:t>F</a:t>
            </a:r>
            <a:r>
              <a:rPr sz="2000" b="0" spc="-15" dirty="0">
                <a:latin typeface="Calibri Light"/>
                <a:cs typeface="Calibri Light"/>
              </a:rPr>
              <a:t>i</a:t>
            </a:r>
            <a:r>
              <a:rPr sz="2000" b="0" spc="30" dirty="0">
                <a:latin typeface="Calibri Light"/>
                <a:cs typeface="Calibri Light"/>
              </a:rPr>
              <a:t>n</a:t>
            </a:r>
            <a:r>
              <a:rPr sz="2000" b="0" spc="5" dirty="0">
                <a:latin typeface="Calibri Light"/>
                <a:cs typeface="Calibri Light"/>
              </a:rPr>
              <a:t>d</a:t>
            </a:r>
            <a:r>
              <a:rPr sz="2000" b="0" spc="-204" dirty="0">
                <a:latin typeface="Calibri Light"/>
                <a:cs typeface="Calibri Light"/>
              </a:rPr>
              <a:t> </a:t>
            </a:r>
            <a:r>
              <a:rPr sz="2000" b="0" spc="10" dirty="0">
                <a:latin typeface="Calibri Light"/>
                <a:cs typeface="Calibri Light"/>
              </a:rPr>
              <a:t>F</a:t>
            </a:r>
            <a:r>
              <a:rPr sz="2000" b="0" spc="30" dirty="0">
                <a:latin typeface="Calibri Light"/>
                <a:cs typeface="Calibri Light"/>
              </a:rPr>
              <a:t>u</a:t>
            </a:r>
            <a:r>
              <a:rPr sz="2000" b="0" spc="-40" dirty="0">
                <a:latin typeface="Calibri Light"/>
                <a:cs typeface="Calibri Light"/>
              </a:rPr>
              <a:t>n</a:t>
            </a:r>
            <a:r>
              <a:rPr sz="2000" b="0" spc="30" dirty="0">
                <a:latin typeface="Calibri Light"/>
                <a:cs typeface="Calibri Light"/>
              </a:rPr>
              <a:t>d</a:t>
            </a:r>
            <a:r>
              <a:rPr sz="2000" b="0" spc="-15" dirty="0">
                <a:latin typeface="Calibri Light"/>
                <a:cs typeface="Calibri Light"/>
              </a:rPr>
              <a:t>i</a:t>
            </a:r>
            <a:r>
              <a:rPr sz="2000" b="0" spc="-40" dirty="0">
                <a:latin typeface="Calibri Light"/>
                <a:cs typeface="Calibri Light"/>
              </a:rPr>
              <a:t>n</a:t>
            </a:r>
            <a:r>
              <a:rPr sz="2000" b="0" spc="5" dirty="0">
                <a:latin typeface="Calibri Light"/>
                <a:cs typeface="Calibri Light"/>
              </a:rPr>
              <a:t>g</a:t>
            </a:r>
            <a:endParaRPr sz="2000" dirty="0">
              <a:latin typeface="Calibri Light"/>
              <a:cs typeface="Calibri Light"/>
            </a:endParaRPr>
          </a:p>
          <a:p>
            <a:pPr marR="2540" algn="ctr">
              <a:lnSpc>
                <a:spcPts val="2390"/>
              </a:lnSpc>
            </a:pPr>
            <a:r>
              <a:rPr sz="2000" b="0" spc="10" dirty="0">
                <a:latin typeface="Calibri Light"/>
                <a:cs typeface="Calibri Light"/>
              </a:rPr>
              <a:t>Source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3A785-FA61-8567-500E-AC8B54D8B5DA}"/>
              </a:ext>
            </a:extLst>
          </p:cNvPr>
          <p:cNvSpPr txBox="1"/>
          <p:nvPr/>
        </p:nvSpPr>
        <p:spPr>
          <a:xfrm>
            <a:off x="2048763" y="716104"/>
            <a:ext cx="9354312" cy="531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36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Principal</a:t>
            </a:r>
            <a:r>
              <a:rPr lang="en-US" sz="3600" spc="-18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3600" spc="-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Investigator/Co-PI/Investigator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3600" spc="-25" dirty="0">
              <a:solidFill>
                <a:srgbClr val="25252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469900" marR="5080" indent="-457834">
              <a:lnSpc>
                <a:spcPct val="661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Begins the CFPCA Review Process by submitting required documents through </a:t>
            </a:r>
            <a:r>
              <a:rPr lang="en-US" sz="28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Power Apps  |  WSU CFPCA Grant System </a:t>
            </a:r>
          </a:p>
          <a:p>
            <a:pPr marL="469900" marR="5080" indent="-457834">
              <a:lnSpc>
                <a:spcPct val="661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900" marR="5080" indent="-457834">
              <a:lnSpc>
                <a:spcPct val="661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endParaRPr lang="en-US" sz="28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66" marR="5080">
              <a:lnSpc>
                <a:spcPct val="66100"/>
              </a:lnSpc>
              <a:spcBef>
                <a:spcPts val="5"/>
              </a:spcBef>
              <a:tabLst>
                <a:tab pos="469900" algn="l"/>
                <a:tab pos="470534" algn="l"/>
              </a:tabLst>
            </a:pPr>
            <a:endParaRPr lang="en-US" sz="28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27100" marR="5080" lvl="1" indent="-457834">
              <a:lnSpc>
                <a:spcPct val="66100"/>
              </a:lnSpc>
              <a:spcBef>
                <a:spcPts val="5"/>
              </a:spcBef>
              <a:buFont typeface="Wingdings" panose="05000000000000000000" pitchFamily="2" charset="2"/>
              <a:buChar char="§"/>
              <a:tabLst>
                <a:tab pos="469900" algn="l"/>
                <a:tab pos="470534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https://apps.powerapps.com/play/73a2414e-175d-4682-95d4-7408a37a5c95?tenantId=e51cdec9-811d-471d-bbe6-dd3d8d54c28b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266" marR="5080" lvl="1">
              <a:lnSpc>
                <a:spcPct val="66100"/>
              </a:lnSpc>
              <a:spcBef>
                <a:spcPts val="5"/>
              </a:spcBef>
              <a:tabLst>
                <a:tab pos="469900" algn="l"/>
                <a:tab pos="470534" algn="l"/>
              </a:tabLst>
            </a:pP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266" marR="5080" lvl="1">
              <a:lnSpc>
                <a:spcPct val="66100"/>
              </a:lnSpc>
              <a:spcBef>
                <a:spcPts val="5"/>
              </a:spcBef>
              <a:tabLst>
                <a:tab pos="469900" algn="l"/>
                <a:tab pos="470534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900" marR="5080" indent="-457834">
              <a:lnSpc>
                <a:spcPct val="661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066" marR="5080">
              <a:lnSpc>
                <a:spcPct val="66100"/>
              </a:lnSpc>
              <a:spcBef>
                <a:spcPts val="5"/>
              </a:spcBef>
              <a:tabLst>
                <a:tab pos="469900" algn="l"/>
                <a:tab pos="470534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3600" spc="-25" dirty="0">
              <a:solidFill>
                <a:srgbClr val="25252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8" name="object 23">
            <a:extLst>
              <a:ext uri="{FF2B5EF4-FFF2-40B4-BE49-F238E27FC236}">
                <a16:creationId xmlns:a16="http://schemas.microsoft.com/office/drawing/2014/main" id="{5240AE8F-A06C-E0A2-F42D-082DBA97DB5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743" y="1463039"/>
            <a:ext cx="11635740" cy="160020"/>
          </a:xfrm>
          <a:prstGeom prst="rect">
            <a:avLst/>
          </a:prstGeom>
        </p:spPr>
      </p:pic>
      <p:grpSp>
        <p:nvGrpSpPr>
          <p:cNvPr id="11" name="object 7">
            <a:extLst>
              <a:ext uri="{FF2B5EF4-FFF2-40B4-BE49-F238E27FC236}">
                <a16:creationId xmlns:a16="http://schemas.microsoft.com/office/drawing/2014/main" id="{A28AF572-D47B-8C59-3290-F11FAB9B8065}"/>
              </a:ext>
            </a:extLst>
          </p:cNvPr>
          <p:cNvGrpSpPr/>
          <p:nvPr/>
        </p:nvGrpSpPr>
        <p:grpSpPr>
          <a:xfrm>
            <a:off x="0" y="2920544"/>
            <a:ext cx="1823720" cy="2017216"/>
            <a:chOff x="2585973" y="2906776"/>
            <a:chExt cx="1823720" cy="1302385"/>
          </a:xfrm>
        </p:grpSpPr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10EF7340-C2B7-4FB5-F1F4-116EB55869CF}"/>
                </a:ext>
              </a:extLst>
            </p:cNvPr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488F906A-9315-9C2C-C9D9-A90716F57FC0}"/>
                </a:ext>
              </a:extLst>
            </p:cNvPr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8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0">
            <a:extLst>
              <a:ext uri="{FF2B5EF4-FFF2-40B4-BE49-F238E27FC236}">
                <a16:creationId xmlns:a16="http://schemas.microsoft.com/office/drawing/2014/main" id="{43AF8F2C-F5F7-B78F-0C94-23AF03645B64}"/>
              </a:ext>
            </a:extLst>
          </p:cNvPr>
          <p:cNvSpPr txBox="1"/>
          <p:nvPr/>
        </p:nvSpPr>
        <p:spPr>
          <a:xfrm>
            <a:off x="237743" y="2948809"/>
            <a:ext cx="922655" cy="186140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7785">
              <a:lnSpc>
                <a:spcPts val="2390"/>
              </a:lnSpc>
              <a:spcBef>
                <a:spcPts val="114"/>
              </a:spcBef>
            </a:pPr>
            <a:r>
              <a:rPr sz="2000" b="0" dirty="0">
                <a:latin typeface="Calibri Light"/>
                <a:cs typeface="Calibri Light"/>
              </a:rPr>
              <a:t>Prepare</a:t>
            </a:r>
            <a:r>
              <a:rPr lang="en-US" sz="2000" b="0" dirty="0">
                <a:latin typeface="Calibri Light"/>
                <a:cs typeface="Calibri Light"/>
              </a:rPr>
              <a:t> and Submit</a:t>
            </a: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ts val="2390"/>
              </a:lnSpc>
            </a:pPr>
            <a:r>
              <a:rPr sz="2000" b="0" spc="60" dirty="0">
                <a:latin typeface="Calibri Light"/>
                <a:cs typeface="Calibri Light"/>
              </a:rPr>
              <a:t>P</a:t>
            </a:r>
            <a:r>
              <a:rPr sz="2000" b="0" spc="25" dirty="0">
                <a:latin typeface="Calibri Light"/>
                <a:cs typeface="Calibri Light"/>
              </a:rPr>
              <a:t>ro</a:t>
            </a:r>
            <a:r>
              <a:rPr sz="2000" b="0" spc="-35" dirty="0">
                <a:latin typeface="Calibri Light"/>
                <a:cs typeface="Calibri Light"/>
              </a:rPr>
              <a:t>p</a:t>
            </a:r>
            <a:r>
              <a:rPr sz="2000" b="0" spc="-40" dirty="0">
                <a:latin typeface="Calibri Light"/>
                <a:cs typeface="Calibri Light"/>
              </a:rPr>
              <a:t>o</a:t>
            </a:r>
            <a:r>
              <a:rPr sz="2000" b="0" spc="10" dirty="0">
                <a:latin typeface="Calibri Light"/>
                <a:cs typeface="Calibri Light"/>
              </a:rPr>
              <a:t>s</a:t>
            </a:r>
            <a:r>
              <a:rPr sz="2000" b="0" spc="-15" dirty="0">
                <a:latin typeface="Calibri Light"/>
                <a:cs typeface="Calibri Light"/>
              </a:rPr>
              <a:t>a</a:t>
            </a:r>
            <a:r>
              <a:rPr sz="2000" b="0" dirty="0">
                <a:latin typeface="Calibri Light"/>
                <a:cs typeface="Calibri Light"/>
              </a:rPr>
              <a:t>l</a:t>
            </a:r>
            <a:r>
              <a:rPr lang="en-US" sz="2000" b="0" dirty="0">
                <a:latin typeface="Calibri Light"/>
                <a:cs typeface="Calibri Light"/>
              </a:rPr>
              <a:t> to CFPCA</a:t>
            </a:r>
            <a:endParaRPr sz="20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526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B056-B45D-393A-9151-7D578CE5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1E5B64-3BC1-DEB2-1AEA-C6A4DD092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1248531" cy="54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02F73-0379-94B2-B932-6FE7BC843B72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43247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473" y="51892"/>
            <a:ext cx="673112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b="0" spc="-1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Roles</a:t>
            </a:r>
            <a:r>
              <a:rPr lang="en-US" sz="4400" b="0" spc="-254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4400" b="0" spc="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&amp;</a:t>
            </a:r>
            <a:r>
              <a:rPr lang="en-US" sz="4400" b="0" spc="-3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4400" b="0" spc="-1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Responsibilities</a:t>
            </a:r>
            <a:r>
              <a:rPr lang="en-US" sz="4400" spc="-14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7370" y="918971"/>
            <a:ext cx="9811130" cy="552183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6" marR="349885">
              <a:lnSpc>
                <a:spcPct val="101099"/>
              </a:lnSpc>
              <a:spcBef>
                <a:spcPts val="80"/>
              </a:spcBef>
              <a:tabLst>
                <a:tab pos="470534" algn="l"/>
              </a:tabLst>
            </a:pPr>
            <a:r>
              <a:rPr lang="en-US" sz="3150" b="1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Department Support Staff </a:t>
            </a:r>
          </a:p>
          <a:p>
            <a:pPr marL="469900" marR="349885" indent="-457834">
              <a:lnSpc>
                <a:spcPct val="101099"/>
              </a:lnSpc>
              <a:spcBef>
                <a:spcPts val="80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Assists the PI/Co-PI/Investigator with grant proposal submission including developing, reviewing, and/or editing the budget and budget narrative.</a:t>
            </a:r>
          </a:p>
          <a:p>
            <a:pPr marL="469900" marR="349885" indent="-457834">
              <a:lnSpc>
                <a:spcPct val="101099"/>
              </a:lnSpc>
              <a:spcBef>
                <a:spcPts val="80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Ensures that adequate resources are available for matching funds (if required) by the funder. </a:t>
            </a:r>
          </a:p>
          <a:p>
            <a:pPr marL="469900" marR="349885" indent="-457834">
              <a:lnSpc>
                <a:spcPct val="101099"/>
              </a:lnSpc>
              <a:spcBef>
                <a:spcPts val="80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Serve as liaison between faculty and other WSU departments or another university.</a:t>
            </a:r>
          </a:p>
          <a:p>
            <a:pPr marL="469900" marR="349885" indent="-457834">
              <a:lnSpc>
                <a:spcPct val="101099"/>
              </a:lnSpc>
              <a:spcBef>
                <a:spcPts val="80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Initial approver of the proposal</a:t>
            </a:r>
            <a:endParaRPr lang="en-US" sz="315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2066" marR="349885">
              <a:lnSpc>
                <a:spcPct val="101099"/>
              </a:lnSpc>
              <a:spcBef>
                <a:spcPts val="80"/>
              </a:spcBef>
              <a:tabLst>
                <a:tab pos="470534" algn="l"/>
              </a:tabLst>
            </a:pP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749808"/>
            <a:ext cx="11635740" cy="169163"/>
          </a:xfrm>
          <a:prstGeom prst="rect">
            <a:avLst/>
          </a:prstGeom>
        </p:spPr>
      </p:pic>
      <p:grpSp>
        <p:nvGrpSpPr>
          <p:cNvPr id="5" name="object 7">
            <a:extLst>
              <a:ext uri="{FF2B5EF4-FFF2-40B4-BE49-F238E27FC236}">
                <a16:creationId xmlns:a16="http://schemas.microsoft.com/office/drawing/2014/main" id="{03687ABE-76FD-2216-B0DB-922962A0F97E}"/>
              </a:ext>
            </a:extLst>
          </p:cNvPr>
          <p:cNvGrpSpPr/>
          <p:nvPr/>
        </p:nvGrpSpPr>
        <p:grpSpPr>
          <a:xfrm>
            <a:off x="0" y="2920544"/>
            <a:ext cx="1823720" cy="2017216"/>
            <a:chOff x="2585973" y="2906776"/>
            <a:chExt cx="1823720" cy="130238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4E13C78B-A117-2BBF-C95C-33F3E085D463}"/>
                </a:ext>
              </a:extLst>
            </p:cNvPr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9122CBD3-6869-8F3F-3286-546E6B08F09A}"/>
                </a:ext>
              </a:extLst>
            </p:cNvPr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8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6E16307-8C2A-1025-2B2D-D39008B045B4}"/>
              </a:ext>
            </a:extLst>
          </p:cNvPr>
          <p:cNvSpPr txBox="1"/>
          <p:nvPr/>
        </p:nvSpPr>
        <p:spPr>
          <a:xfrm>
            <a:off x="6350" y="3333959"/>
            <a:ext cx="1310386" cy="1307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785">
              <a:lnSpc>
                <a:spcPts val="2390"/>
              </a:lnSpc>
              <a:spcBef>
                <a:spcPts val="114"/>
              </a:spcBef>
            </a:pPr>
            <a:r>
              <a:rPr lang="en-US" sz="1800" b="0" dirty="0">
                <a:latin typeface="Calibri Light"/>
                <a:cs typeface="Calibri Light"/>
              </a:rPr>
              <a:t>Prepare and Submit</a:t>
            </a:r>
            <a:endParaRPr lang="en-US" sz="1800" dirty="0">
              <a:latin typeface="Calibri Light"/>
              <a:cs typeface="Calibri Light"/>
            </a:endParaRPr>
          </a:p>
          <a:p>
            <a:pPr marL="12700">
              <a:lnSpc>
                <a:spcPts val="2390"/>
              </a:lnSpc>
            </a:pPr>
            <a:r>
              <a:rPr lang="en-US" sz="1800" b="0" spc="60" dirty="0">
                <a:latin typeface="Calibri Light"/>
                <a:cs typeface="Calibri Light"/>
              </a:rPr>
              <a:t>P</a:t>
            </a:r>
            <a:r>
              <a:rPr lang="en-US" sz="1800" b="0" spc="25" dirty="0">
                <a:latin typeface="Calibri Light"/>
                <a:cs typeface="Calibri Light"/>
              </a:rPr>
              <a:t>ro</a:t>
            </a:r>
            <a:r>
              <a:rPr lang="en-US" sz="1800" b="0" spc="-35" dirty="0">
                <a:latin typeface="Calibri Light"/>
                <a:cs typeface="Calibri Light"/>
              </a:rPr>
              <a:t>p</a:t>
            </a:r>
            <a:r>
              <a:rPr lang="en-US" sz="1800" b="0" spc="-40" dirty="0">
                <a:latin typeface="Calibri Light"/>
                <a:cs typeface="Calibri Light"/>
              </a:rPr>
              <a:t>o</a:t>
            </a:r>
            <a:r>
              <a:rPr lang="en-US" sz="1800" b="0" spc="10" dirty="0">
                <a:latin typeface="Calibri Light"/>
                <a:cs typeface="Calibri Light"/>
              </a:rPr>
              <a:t>s</a:t>
            </a:r>
            <a:r>
              <a:rPr lang="en-US" sz="1800" b="0" spc="-15" dirty="0">
                <a:latin typeface="Calibri Light"/>
                <a:cs typeface="Calibri Light"/>
              </a:rPr>
              <a:t>a</a:t>
            </a:r>
            <a:r>
              <a:rPr lang="en-US" sz="1800" b="0" dirty="0">
                <a:latin typeface="Calibri Light"/>
                <a:cs typeface="Calibri Light"/>
              </a:rPr>
              <a:t>l to CFPCA</a:t>
            </a:r>
            <a:endParaRPr lang="en-US" sz="1800" dirty="0">
              <a:latin typeface="Calibri Light"/>
              <a:cs typeface="Calibri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CF0C6A-8587-BA23-5148-706D8CFF2D6A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473" y="51892"/>
            <a:ext cx="673112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b="0" spc="-1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Roles</a:t>
            </a:r>
            <a:r>
              <a:rPr lang="en-US" sz="4400" b="0" spc="-254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4400" b="0" spc="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&amp;</a:t>
            </a:r>
            <a:r>
              <a:rPr lang="en-US" sz="4400" b="0" spc="-3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4400" b="0" spc="-1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Responsibilities</a:t>
            </a:r>
            <a:r>
              <a:rPr lang="en-US" sz="4400" spc="-14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5063" y="1078611"/>
            <a:ext cx="9962959" cy="44992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6" marR="349885">
              <a:lnSpc>
                <a:spcPct val="101099"/>
              </a:lnSpc>
              <a:spcBef>
                <a:spcPts val="80"/>
              </a:spcBef>
              <a:tabLst>
                <a:tab pos="470534" algn="l"/>
              </a:tabLst>
            </a:pPr>
            <a:r>
              <a:rPr lang="en-US" sz="3150" b="1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Department Chair  </a:t>
            </a:r>
          </a:p>
          <a:p>
            <a:pPr marL="12066" marR="349885">
              <a:lnSpc>
                <a:spcPct val="101099"/>
              </a:lnSpc>
              <a:spcBef>
                <a:spcPts val="80"/>
              </a:spcBef>
              <a:tabLst>
                <a:tab pos="470534" algn="l"/>
              </a:tabLst>
            </a:pP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266" marR="349885" indent="-457200">
              <a:lnSpc>
                <a:spcPct val="101099"/>
              </a:lnSpc>
              <a:spcBef>
                <a:spcPts val="80"/>
              </a:spcBef>
              <a:buFont typeface="Wingdings" panose="05000000000000000000" pitchFamily="2" charset="2"/>
              <a:buChar char="Ø"/>
              <a:tabLst>
                <a:tab pos="470534" algn="l"/>
              </a:tabLs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Reviews and approves the proposal, budget, and budget narrative including necessary paperwork related to the grant application including but not limited to course buyout requests in the CFPCA routing system.  </a:t>
            </a:r>
          </a:p>
          <a:p>
            <a:pPr marL="12066" marR="349885">
              <a:lnSpc>
                <a:spcPct val="101099"/>
              </a:lnSpc>
              <a:spcBef>
                <a:spcPts val="80"/>
              </a:spcBef>
              <a:tabLst>
                <a:tab pos="470534" algn="l"/>
              </a:tabLst>
            </a:pP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266" marR="349885" indent="-457200">
              <a:lnSpc>
                <a:spcPct val="101099"/>
              </a:lnSpc>
              <a:spcBef>
                <a:spcPts val="80"/>
              </a:spcBef>
              <a:buFont typeface="Wingdings" panose="05000000000000000000" pitchFamily="2" charset="2"/>
              <a:buChar char="Ø"/>
              <a:tabLst>
                <a:tab pos="470534" algn="l"/>
              </a:tabLs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Approves grant through the CFPCA routing system. </a:t>
            </a:r>
            <a:endParaRPr sz="315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749808"/>
            <a:ext cx="11635740" cy="169163"/>
          </a:xfrm>
          <a:prstGeom prst="rect">
            <a:avLst/>
          </a:prstGeom>
        </p:spPr>
      </p:pic>
      <p:grpSp>
        <p:nvGrpSpPr>
          <p:cNvPr id="5" name="object 7">
            <a:extLst>
              <a:ext uri="{FF2B5EF4-FFF2-40B4-BE49-F238E27FC236}">
                <a16:creationId xmlns:a16="http://schemas.microsoft.com/office/drawing/2014/main" id="{A4EA806B-3009-4CF6-4AA2-57DCB400BF2C}"/>
              </a:ext>
            </a:extLst>
          </p:cNvPr>
          <p:cNvGrpSpPr/>
          <p:nvPr/>
        </p:nvGrpSpPr>
        <p:grpSpPr>
          <a:xfrm>
            <a:off x="0" y="2920544"/>
            <a:ext cx="1823720" cy="2017216"/>
            <a:chOff x="2585973" y="2906776"/>
            <a:chExt cx="1823720" cy="130238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EFBE0ECE-ECB5-4F38-D9EA-879811E39C3E}"/>
                </a:ext>
              </a:extLst>
            </p:cNvPr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9BA7CC74-1F29-4EEA-1847-53C0B7E62F31}"/>
                </a:ext>
              </a:extLst>
            </p:cNvPr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8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19D501-7856-DDCA-49A2-CD4316999AB1}"/>
              </a:ext>
            </a:extLst>
          </p:cNvPr>
          <p:cNvSpPr txBox="1"/>
          <p:nvPr/>
        </p:nvSpPr>
        <p:spPr>
          <a:xfrm>
            <a:off x="0" y="3328233"/>
            <a:ext cx="1316736" cy="1307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785">
              <a:lnSpc>
                <a:spcPts val="2390"/>
              </a:lnSpc>
              <a:spcBef>
                <a:spcPts val="114"/>
              </a:spcBef>
            </a:pPr>
            <a:r>
              <a:rPr lang="en-US" sz="1800" b="0" dirty="0">
                <a:latin typeface="Calibri Light"/>
                <a:cs typeface="Calibri Light"/>
              </a:rPr>
              <a:t>Prepare and Submit</a:t>
            </a:r>
            <a:endParaRPr lang="en-US" sz="1800" dirty="0">
              <a:latin typeface="Calibri Light"/>
              <a:cs typeface="Calibri Light"/>
            </a:endParaRPr>
          </a:p>
          <a:p>
            <a:pPr marL="12700">
              <a:lnSpc>
                <a:spcPts val="2390"/>
              </a:lnSpc>
            </a:pPr>
            <a:r>
              <a:rPr lang="en-US" sz="1800" b="0" spc="60" dirty="0">
                <a:latin typeface="Calibri Light"/>
                <a:cs typeface="Calibri Light"/>
              </a:rPr>
              <a:t>P</a:t>
            </a:r>
            <a:r>
              <a:rPr lang="en-US" sz="1800" b="0" spc="25" dirty="0">
                <a:latin typeface="Calibri Light"/>
                <a:cs typeface="Calibri Light"/>
              </a:rPr>
              <a:t>ro</a:t>
            </a:r>
            <a:r>
              <a:rPr lang="en-US" sz="1800" b="0" spc="-35" dirty="0">
                <a:latin typeface="Calibri Light"/>
                <a:cs typeface="Calibri Light"/>
              </a:rPr>
              <a:t>p</a:t>
            </a:r>
            <a:r>
              <a:rPr lang="en-US" sz="1800" b="0" spc="-40" dirty="0">
                <a:latin typeface="Calibri Light"/>
                <a:cs typeface="Calibri Light"/>
              </a:rPr>
              <a:t>o</a:t>
            </a:r>
            <a:r>
              <a:rPr lang="en-US" sz="1800" b="0" spc="10" dirty="0">
                <a:latin typeface="Calibri Light"/>
                <a:cs typeface="Calibri Light"/>
              </a:rPr>
              <a:t>s</a:t>
            </a:r>
            <a:r>
              <a:rPr lang="en-US" sz="1800" b="0" spc="-15" dirty="0">
                <a:latin typeface="Calibri Light"/>
                <a:cs typeface="Calibri Light"/>
              </a:rPr>
              <a:t>a</a:t>
            </a:r>
            <a:r>
              <a:rPr lang="en-US" sz="1800" b="0" dirty="0">
                <a:latin typeface="Calibri Light"/>
                <a:cs typeface="Calibri Light"/>
              </a:rPr>
              <a:t>l to CFPCA</a:t>
            </a:r>
            <a:endParaRPr lang="en-US" sz="1800" dirty="0">
              <a:latin typeface="Calibri Light"/>
              <a:cs typeface="Calibri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B60B2-5F7F-3BCD-E87B-2C853A70B8C5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188459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473" y="11252"/>
            <a:ext cx="7645527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17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Roles and Responsibilities 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7369" y="864836"/>
            <a:ext cx="10184130" cy="512832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279400">
              <a:spcBef>
                <a:spcPts val="130"/>
              </a:spcBef>
            </a:pPr>
            <a:r>
              <a:rPr lang="en-US" sz="3200" b="1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Grants &amp; Awards Support Team (GAST) </a:t>
            </a:r>
          </a:p>
          <a:p>
            <a:pPr marL="469900" marR="279400" indent="-457200">
              <a:spcBef>
                <a:spcPts val="130"/>
              </a:spcBef>
              <a:buFont typeface="Wingdings" panose="05000000000000000000" pitchFamily="2" charset="2"/>
              <a:buChar char="Ø"/>
            </a:pPr>
            <a:r>
              <a:rPr sz="32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General</a:t>
            </a:r>
            <a:r>
              <a:rPr sz="3200" spc="-114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oversight</a:t>
            </a:r>
            <a:r>
              <a:rPr sz="3200" spc="-2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of</a:t>
            </a:r>
            <a:r>
              <a:rPr sz="3200" spc="-4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the</a:t>
            </a:r>
            <a:r>
              <a:rPr sz="3200" spc="-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sponsored</a:t>
            </a:r>
            <a:r>
              <a:rPr sz="3200" spc="-28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activities</a:t>
            </a:r>
            <a:r>
              <a:rPr sz="3200" spc="-7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performed</a:t>
            </a:r>
            <a:r>
              <a:rPr sz="3200" spc="-1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within</a:t>
            </a:r>
            <a:r>
              <a:rPr sz="3200" spc="-6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the </a:t>
            </a:r>
            <a:r>
              <a:rPr sz="3200" spc="-66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college,</a:t>
            </a:r>
            <a:r>
              <a:rPr sz="3200" spc="-10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which</a:t>
            </a:r>
            <a:r>
              <a:rPr sz="3200" spc="-14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may</a:t>
            </a:r>
            <a:r>
              <a:rPr sz="3200" spc="-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inclu</a:t>
            </a:r>
            <a:r>
              <a:rPr lang="en-US" sz="3200" spc="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de: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384300" marR="279400" lvl="2" indent="-4572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Ensuring</a:t>
            </a:r>
            <a:r>
              <a:rPr sz="2800" spc="-17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that</a:t>
            </a:r>
            <a:r>
              <a:rPr sz="2800" spc="-14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departments</a:t>
            </a:r>
            <a:r>
              <a:rPr sz="2800" spc="-229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have</a:t>
            </a:r>
            <a:r>
              <a:rPr sz="2800" spc="-10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adequate</a:t>
            </a:r>
            <a:r>
              <a:rPr sz="2800" spc="-254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facilities </a:t>
            </a:r>
            <a:r>
              <a:rPr sz="2800" spc="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and</a:t>
            </a:r>
            <a:r>
              <a:rPr sz="2800" spc="-14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other </a:t>
            </a:r>
            <a:r>
              <a:rPr sz="2800" spc="-66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res</a:t>
            </a:r>
            <a:r>
              <a:rPr sz="2800" spc="4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u</a:t>
            </a:r>
            <a:r>
              <a:rPr sz="2800" spc="-6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</a:t>
            </a:r>
            <a:r>
              <a:rPr sz="2800" spc="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</a:t>
            </a:r>
            <a:r>
              <a:rPr sz="2800" spc="-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</a:t>
            </a:r>
            <a:r>
              <a:rPr sz="2800" spc="-2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-9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f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</a:t>
            </a:r>
            <a:r>
              <a:rPr sz="2800" spc="-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</a:t>
            </a:r>
            <a:r>
              <a:rPr sz="2800" spc="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ch</a:t>
            </a:r>
            <a:r>
              <a:rPr sz="2800" spc="-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</a:t>
            </a:r>
            <a:r>
              <a:rPr sz="2800" spc="-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</a:t>
            </a:r>
            <a:r>
              <a:rPr sz="28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v</a:t>
            </a:r>
            <a:r>
              <a:rPr sz="2800" spc="-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n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g</a:t>
            </a:r>
            <a:r>
              <a:rPr sz="2800" spc="-17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</a:t>
            </a:r>
            <a:r>
              <a:rPr sz="2800" spc="-6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</a:t>
            </a:r>
            <a:r>
              <a:rPr sz="2800" spc="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j</a:t>
            </a:r>
            <a:r>
              <a:rPr sz="2800" spc="-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</a:t>
            </a:r>
            <a:r>
              <a:rPr sz="2800" spc="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</a:t>
            </a:r>
            <a:r>
              <a:rPr sz="2800" spc="-15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</a:t>
            </a:r>
            <a:r>
              <a:rPr sz="2800" spc="-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</a:t>
            </a:r>
            <a:r>
              <a:rPr sz="280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384300" marR="279400" lvl="2" indent="-4572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sz="2800" spc="-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n</a:t>
            </a:r>
            <a:r>
              <a:rPr sz="2800" spc="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u</a:t>
            </a:r>
            <a:r>
              <a:rPr sz="28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</a:t>
            </a:r>
            <a:r>
              <a:rPr sz="2800" spc="-18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-9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f</a:t>
            </a:r>
            <a:r>
              <a:rPr sz="2800" spc="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</a:t>
            </a:r>
            <a:r>
              <a:rPr sz="2800" spc="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cu</a:t>
            </a:r>
            <a:r>
              <a:rPr sz="2800" spc="-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</a:t>
            </a:r>
            <a:r>
              <a:rPr sz="2800" spc="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y</a:t>
            </a:r>
            <a:r>
              <a:rPr sz="2800" spc="-9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</a:t>
            </a:r>
            <a:r>
              <a:rPr sz="2800" spc="-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</a:t>
            </a:r>
            <a:r>
              <a:rPr sz="280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</a:t>
            </a:r>
            <a:r>
              <a:rPr sz="2800" spc="-4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co</a:t>
            </a:r>
            <a:r>
              <a:rPr sz="280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mm</a:t>
            </a:r>
            <a:r>
              <a:rPr sz="2800" spc="-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</a:t>
            </a:r>
            <a:r>
              <a:rPr sz="2800" spc="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</a:t>
            </a:r>
            <a:r>
              <a:rPr sz="280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</a:t>
            </a:r>
            <a:r>
              <a:rPr sz="2800" spc="-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n</a:t>
            </a:r>
            <a:r>
              <a:rPr sz="2800" spc="-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</a:t>
            </a:r>
            <a:r>
              <a:rPr sz="2800" spc="-2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</a:t>
            </a:r>
            <a:r>
              <a:rPr sz="2800" spc="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n</a:t>
            </a:r>
            <a:r>
              <a:rPr sz="2800" spc="-7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pon</a:t>
            </a:r>
            <a:r>
              <a:rPr sz="2800" spc="2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</a:t>
            </a:r>
            <a:r>
              <a:rPr sz="28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</a:t>
            </a:r>
            <a:r>
              <a:rPr sz="2800" spc="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</a:t>
            </a:r>
            <a:r>
              <a:rPr sz="2800" spc="-29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</a:t>
            </a:r>
            <a:r>
              <a:rPr sz="2800" spc="-6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</a:t>
            </a:r>
            <a:r>
              <a:rPr sz="2800" spc="1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j</a:t>
            </a:r>
            <a:r>
              <a:rPr sz="2800" spc="-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</a:t>
            </a:r>
            <a:r>
              <a:rPr sz="2800" spc="3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ct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</a:t>
            </a:r>
            <a:r>
              <a:rPr sz="2800" spc="-16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do</a:t>
            </a:r>
            <a:r>
              <a:rPr sz="2800" spc="-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</a:t>
            </a:r>
            <a:r>
              <a:rPr sz="2800" spc="-9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4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no</a:t>
            </a:r>
            <a:r>
              <a:rPr sz="28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  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conflict</a:t>
            </a:r>
            <a:r>
              <a:rPr sz="2800" spc="-15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with</a:t>
            </a:r>
            <a:r>
              <a:rPr sz="2800" spc="-7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other</a:t>
            </a:r>
            <a:r>
              <a:rPr sz="2800" spc="-17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departmental</a:t>
            </a:r>
            <a:r>
              <a:rPr sz="2800" spc="-19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or</a:t>
            </a:r>
            <a:r>
              <a:rPr sz="2800" spc="-10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University</a:t>
            </a:r>
            <a:r>
              <a:rPr sz="2800" spc="-9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responsibilities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384300" marR="279400" lvl="2" indent="-4572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sz="2800" spc="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Monitor</a:t>
            </a:r>
            <a:r>
              <a:rPr sz="2800" spc="-24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departmental</a:t>
            </a:r>
            <a:r>
              <a:rPr sz="2800" spc="-27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financial</a:t>
            </a:r>
            <a:r>
              <a:rPr sz="2800" spc="-1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8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resources</a:t>
            </a:r>
            <a:endParaRPr lang="en-US" sz="2800" spc="10" dirty="0">
              <a:solidFill>
                <a:srgbClr val="25252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469900" marR="279400" indent="-457200">
              <a:spcBef>
                <a:spcPts val="130"/>
              </a:spcBef>
              <a:buFont typeface="Wingdings" panose="05000000000000000000" pitchFamily="2" charset="2"/>
              <a:buChar char="Ø"/>
            </a:pPr>
            <a:r>
              <a:rPr lang="en-US" sz="32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Reviews grant documents and serves as Dean’s signatory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768095"/>
            <a:ext cx="11644884" cy="169163"/>
          </a:xfrm>
          <a:prstGeom prst="rect">
            <a:avLst/>
          </a:prstGeom>
        </p:spPr>
      </p:pic>
      <p:grpSp>
        <p:nvGrpSpPr>
          <p:cNvPr id="5" name="object 7">
            <a:extLst>
              <a:ext uri="{FF2B5EF4-FFF2-40B4-BE49-F238E27FC236}">
                <a16:creationId xmlns:a16="http://schemas.microsoft.com/office/drawing/2014/main" id="{AFA097B4-EDAD-7E51-3663-D5C98CF60FC1}"/>
              </a:ext>
            </a:extLst>
          </p:cNvPr>
          <p:cNvGrpSpPr/>
          <p:nvPr/>
        </p:nvGrpSpPr>
        <p:grpSpPr>
          <a:xfrm>
            <a:off x="0" y="2920544"/>
            <a:ext cx="1823720" cy="2017216"/>
            <a:chOff x="2585973" y="2906776"/>
            <a:chExt cx="1823720" cy="1302385"/>
          </a:xfrm>
        </p:grpSpPr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4F635AE8-5C25-F4B6-F9A3-AE10703802D3}"/>
                </a:ext>
              </a:extLst>
            </p:cNvPr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CE666F29-0437-E1E7-D7D7-E0583248E702}"/>
                </a:ext>
              </a:extLst>
            </p:cNvPr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8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377326-B9EF-D43C-4F95-03E683B87054}"/>
              </a:ext>
            </a:extLst>
          </p:cNvPr>
          <p:cNvSpPr txBox="1"/>
          <p:nvPr/>
        </p:nvSpPr>
        <p:spPr>
          <a:xfrm>
            <a:off x="0" y="3429000"/>
            <a:ext cx="1344168" cy="1307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785">
              <a:lnSpc>
                <a:spcPts val="2390"/>
              </a:lnSpc>
              <a:spcBef>
                <a:spcPts val="114"/>
              </a:spcBef>
            </a:pPr>
            <a:r>
              <a:rPr lang="en-US" sz="1800" b="0" dirty="0">
                <a:latin typeface="Calibri Light"/>
                <a:cs typeface="Calibri Light"/>
              </a:rPr>
              <a:t>Prepare and Submit</a:t>
            </a:r>
            <a:endParaRPr lang="en-US" sz="1800" dirty="0">
              <a:latin typeface="Calibri Light"/>
              <a:cs typeface="Calibri Light"/>
            </a:endParaRPr>
          </a:p>
          <a:p>
            <a:pPr marL="12700">
              <a:lnSpc>
                <a:spcPts val="2390"/>
              </a:lnSpc>
            </a:pPr>
            <a:r>
              <a:rPr lang="en-US" sz="1800" b="0" spc="60" dirty="0">
                <a:latin typeface="Calibri Light"/>
                <a:cs typeface="Calibri Light"/>
              </a:rPr>
              <a:t>P</a:t>
            </a:r>
            <a:r>
              <a:rPr lang="en-US" sz="1800" b="0" spc="25" dirty="0">
                <a:latin typeface="Calibri Light"/>
                <a:cs typeface="Calibri Light"/>
              </a:rPr>
              <a:t>ro</a:t>
            </a:r>
            <a:r>
              <a:rPr lang="en-US" sz="1800" b="0" spc="-35" dirty="0">
                <a:latin typeface="Calibri Light"/>
                <a:cs typeface="Calibri Light"/>
              </a:rPr>
              <a:t>p</a:t>
            </a:r>
            <a:r>
              <a:rPr lang="en-US" sz="1800" b="0" spc="-40" dirty="0">
                <a:latin typeface="Calibri Light"/>
                <a:cs typeface="Calibri Light"/>
              </a:rPr>
              <a:t>o</a:t>
            </a:r>
            <a:r>
              <a:rPr lang="en-US" sz="1800" b="0" spc="10" dirty="0">
                <a:latin typeface="Calibri Light"/>
                <a:cs typeface="Calibri Light"/>
              </a:rPr>
              <a:t>s</a:t>
            </a:r>
            <a:r>
              <a:rPr lang="en-US" sz="1800" b="0" spc="-15" dirty="0">
                <a:latin typeface="Calibri Light"/>
                <a:cs typeface="Calibri Light"/>
              </a:rPr>
              <a:t>a</a:t>
            </a:r>
            <a:r>
              <a:rPr lang="en-US" sz="1800" b="0" dirty="0">
                <a:latin typeface="Calibri Light"/>
                <a:cs typeface="Calibri Light"/>
              </a:rPr>
              <a:t>l to CFPCA</a:t>
            </a:r>
            <a:endParaRPr lang="en-US" sz="1800" dirty="0">
              <a:latin typeface="Calibri Light"/>
              <a:cs typeface="Calibri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13405-27A1-4AE1-33CD-BABFBF767187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FEE6DE0-CC7C-4F38-9457-07D9279EC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11" y="5903728"/>
            <a:ext cx="2470608" cy="81633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9FBF70D-AC56-A2A3-BF87-4B45F0C6B383}"/>
              </a:ext>
            </a:extLst>
          </p:cNvPr>
          <p:cNvSpPr txBox="1">
            <a:spLocks/>
          </p:cNvSpPr>
          <p:nvPr/>
        </p:nvSpPr>
        <p:spPr>
          <a:xfrm>
            <a:off x="838199" y="221673"/>
            <a:ext cx="10803425" cy="1224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br>
              <a:rPr lang="en-US" sz="3200" dirty="0"/>
            </a:br>
            <a:r>
              <a:rPr lang="en-US" sz="4000" b="1" dirty="0">
                <a:solidFill>
                  <a:srgbClr val="0C54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Proposal Submissions </a:t>
            </a:r>
            <a:endParaRPr lang="en-US" sz="4000" b="1" dirty="0">
              <a:solidFill>
                <a:srgbClr val="0C5449"/>
              </a:solidFill>
              <a:latin typeface="Cambria" panose="02040503050406030204" pitchFamily="18" charset="0"/>
              <a:ea typeface="Cambria" panose="02040503050406030204" pitchFamily="18" charset="0"/>
              <a:cs typeface="Lato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0EA2E5-5267-489C-F442-5831C8E741CC}"/>
              </a:ext>
            </a:extLst>
          </p:cNvPr>
          <p:cNvSpPr txBox="1">
            <a:spLocks/>
          </p:cNvSpPr>
          <p:nvPr/>
        </p:nvSpPr>
        <p:spPr>
          <a:xfrm>
            <a:off x="762786" y="1597890"/>
            <a:ext cx="10515600" cy="408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1C1B5D-BCD7-B86D-D56D-1C1C562EDD57}"/>
              </a:ext>
            </a:extLst>
          </p:cNvPr>
          <p:cNvSpPr txBox="1">
            <a:spLocks/>
          </p:cNvSpPr>
          <p:nvPr/>
        </p:nvSpPr>
        <p:spPr>
          <a:xfrm>
            <a:off x="915186" y="1750290"/>
            <a:ext cx="10515600" cy="408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685800">
              <a:spcAft>
                <a:spcPts val="1200"/>
              </a:spcAft>
              <a:buNone/>
              <a:defRPr/>
            </a:pPr>
            <a:endParaRPr lang="en-US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338E5-4F82-5F64-BD80-05AEE7D2DAA3}"/>
              </a:ext>
            </a:extLst>
          </p:cNvPr>
          <p:cNvSpPr txBox="1"/>
          <p:nvPr/>
        </p:nvSpPr>
        <p:spPr>
          <a:xfrm>
            <a:off x="405263" y="2779155"/>
            <a:ext cx="3556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CFPCA Dean’s 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Office Approval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C3234-1A1D-8108-3A12-A4199358282E}"/>
              </a:ext>
            </a:extLst>
          </p:cNvPr>
          <p:cNvSpPr txBox="1"/>
          <p:nvPr/>
        </p:nvSpPr>
        <p:spPr>
          <a:xfrm>
            <a:off x="5579986" y="2779155"/>
            <a:ext cx="1049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SPA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0B10B-CC4C-B79C-C71A-697A1A137C6E}"/>
              </a:ext>
            </a:extLst>
          </p:cNvPr>
          <p:cNvSpPr txBox="1"/>
          <p:nvPr/>
        </p:nvSpPr>
        <p:spPr>
          <a:xfrm>
            <a:off x="8323298" y="2779155"/>
            <a:ext cx="1989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Sponsor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0FADFEB-93CD-F0B4-A316-7B0BF0457745}"/>
              </a:ext>
            </a:extLst>
          </p:cNvPr>
          <p:cNvSpPr/>
          <p:nvPr/>
        </p:nvSpPr>
        <p:spPr>
          <a:xfrm>
            <a:off x="4237632" y="2890782"/>
            <a:ext cx="978408" cy="484632"/>
          </a:xfrm>
          <a:prstGeom prst="rightArrow">
            <a:avLst/>
          </a:prstGeom>
          <a:solidFill>
            <a:srgbClr val="00594D"/>
          </a:solidFill>
          <a:ln>
            <a:solidFill>
              <a:srgbClr val="0059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894F05F-62D3-3335-D729-55E8DFBD412F}"/>
              </a:ext>
            </a:extLst>
          </p:cNvPr>
          <p:cNvSpPr/>
          <p:nvPr/>
        </p:nvSpPr>
        <p:spPr>
          <a:xfrm>
            <a:off x="6993385" y="2890782"/>
            <a:ext cx="978408" cy="484632"/>
          </a:xfrm>
          <a:prstGeom prst="rightArrow">
            <a:avLst/>
          </a:prstGeom>
          <a:solidFill>
            <a:srgbClr val="00594D"/>
          </a:solidFill>
          <a:ln>
            <a:solidFill>
              <a:srgbClr val="0059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54315F-020D-C168-BF9D-94851B9D7870}"/>
              </a:ext>
            </a:extLst>
          </p:cNvPr>
          <p:cNvSpPr/>
          <p:nvPr/>
        </p:nvSpPr>
        <p:spPr>
          <a:xfrm>
            <a:off x="5473622" y="2500407"/>
            <a:ext cx="1339311" cy="12653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CD6A4-B5BE-F7CE-5D3C-F6F4AFFCAB8B}"/>
              </a:ext>
            </a:extLst>
          </p:cNvPr>
          <p:cNvSpPr txBox="1"/>
          <p:nvPr/>
        </p:nvSpPr>
        <p:spPr>
          <a:xfrm>
            <a:off x="665667" y="4440288"/>
            <a:ext cx="10860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All proposals must be loaded into Cayuse and submitted through SPA.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F201D-1E6F-4ABD-F7E2-176E8A8E7301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220347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11378185" cy="8425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5400" spc="-10" dirty="0">
                <a:solidFill>
                  <a:srgbClr val="256658"/>
                </a:solidFill>
              </a:rPr>
              <a:t>Grant Approval Process Timeline  </a:t>
            </a:r>
            <a:endParaRPr sz="5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28" y="994938"/>
            <a:ext cx="11635740" cy="169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4779B2-8E70-4877-846D-A3B4CF137717}"/>
              </a:ext>
            </a:extLst>
          </p:cNvPr>
          <p:cNvSpPr txBox="1"/>
          <p:nvPr/>
        </p:nvSpPr>
        <p:spPr>
          <a:xfrm>
            <a:off x="682752" y="1164101"/>
            <a:ext cx="116357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 requires t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hree business days prior to the sponsor’s deadline, with an additional two days for certain proposals (e.g. NSF, NEH)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“at risk” designation has been added to those proposals received less than 24 hours prior to the sponsor’s deadline. </a:t>
            </a:r>
            <a:r>
              <a:rPr lang="en-US" sz="3200" b="0" i="0" u="sng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 risk proposals must be endorsed by the appropriate school/college research dean prior to review by SPA.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Less that 2 hours prior to deadline, application will not be submitted.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DFF8C-EC59-62FC-236C-6818D7B076A4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130311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0C3A6-976E-48DC-8F0D-6BAEC88B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11276990" cy="2031325"/>
          </a:xfrm>
        </p:spPr>
        <p:txBody>
          <a:bodyPr/>
          <a:lstStyle/>
          <a:p>
            <a:pPr algn="ctr"/>
            <a:r>
              <a:rPr lang="en-US" sz="4400" dirty="0"/>
              <a:t>Questions? 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53B5F4A7-777A-40FE-B141-1403F4CD9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65" y="319339"/>
            <a:ext cx="6919070" cy="5295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D7A090-F9AD-B856-33CA-F14FC5FB0BB7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129525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303" y="42853"/>
            <a:ext cx="6664694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5400" spc="-1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Post-Award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47800" y="2913126"/>
            <a:ext cx="1823720" cy="1302385"/>
            <a:chOff x="5137150" y="2906776"/>
            <a:chExt cx="1823720" cy="1302385"/>
          </a:xfrm>
        </p:grpSpPr>
        <p:sp>
          <p:nvSpPr>
            <p:cNvPr id="12" name="object 12"/>
            <p:cNvSpPr/>
            <p:nvPr/>
          </p:nvSpPr>
          <p:spPr>
            <a:xfrm>
              <a:off x="5143500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1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43500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1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51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25473" y="3266503"/>
            <a:ext cx="1339850" cy="595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50" b="0" spc="20" dirty="0">
                <a:solidFill>
                  <a:srgbClr val="FFFFFF"/>
                </a:solidFill>
                <a:latin typeface="Calibri Light"/>
                <a:cs typeface="Calibri Light"/>
              </a:rPr>
              <a:t>Accept/Setup</a:t>
            </a:r>
            <a:endParaRPr sz="185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50" b="0" spc="35" dirty="0">
                <a:solidFill>
                  <a:srgbClr val="FFFFFF"/>
                </a:solidFill>
                <a:latin typeface="Calibri Light"/>
                <a:cs typeface="Calibri Light"/>
              </a:rPr>
              <a:t>Award</a:t>
            </a:r>
            <a:endParaRPr sz="1850" dirty="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51703" y="2919476"/>
            <a:ext cx="1823720" cy="1302385"/>
            <a:chOff x="7679181" y="2906776"/>
            <a:chExt cx="1823720" cy="1302385"/>
          </a:xfrm>
        </p:grpSpPr>
        <p:sp>
          <p:nvSpPr>
            <p:cNvPr id="16" name="object 16"/>
            <p:cNvSpPr/>
            <p:nvPr/>
          </p:nvSpPr>
          <p:spPr>
            <a:xfrm>
              <a:off x="7685531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8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85531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03817" y="3266503"/>
            <a:ext cx="875665" cy="635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14"/>
              </a:spcBef>
            </a:pPr>
            <a:r>
              <a:rPr sz="2000" b="0" spc="20" dirty="0">
                <a:solidFill>
                  <a:srgbClr val="FFFFFF"/>
                </a:solidFill>
                <a:latin typeface="Calibri Light"/>
                <a:cs typeface="Calibri Light"/>
              </a:rPr>
              <a:t>Manage</a:t>
            </a:r>
            <a:endParaRPr sz="2000" dirty="0">
              <a:latin typeface="Calibri Light"/>
              <a:cs typeface="Calibri Light"/>
            </a:endParaRPr>
          </a:p>
          <a:p>
            <a:pPr marL="104139">
              <a:lnSpc>
                <a:spcPts val="2390"/>
              </a:lnSpc>
            </a:pPr>
            <a:r>
              <a:rPr sz="2000" b="0" spc="15" dirty="0">
                <a:solidFill>
                  <a:srgbClr val="FFFFFF"/>
                </a:solidFill>
                <a:latin typeface="Calibri Light"/>
                <a:cs typeface="Calibri Light"/>
              </a:rPr>
              <a:t>Award</a:t>
            </a:r>
            <a:endParaRPr sz="2000" dirty="0">
              <a:latin typeface="Calibri Light"/>
              <a:cs typeface="Calibri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119710" y="2913143"/>
            <a:ext cx="1823720" cy="1302385"/>
            <a:chOff x="10230357" y="2906776"/>
            <a:chExt cx="1823720" cy="1302385"/>
          </a:xfrm>
        </p:grpSpPr>
        <p:sp>
          <p:nvSpPr>
            <p:cNvPr id="20" name="object 20"/>
            <p:cNvSpPr/>
            <p:nvPr/>
          </p:nvSpPr>
          <p:spPr>
            <a:xfrm>
              <a:off x="10236707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6707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402509" y="3252850"/>
            <a:ext cx="942975" cy="635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114"/>
              </a:spcBef>
            </a:pPr>
            <a:r>
              <a:rPr sz="2000" b="0" spc="15" dirty="0">
                <a:solidFill>
                  <a:srgbClr val="FFFFFF"/>
                </a:solidFill>
                <a:latin typeface="Calibri Light"/>
                <a:cs typeface="Calibri Light"/>
              </a:rPr>
              <a:t>Closeout</a:t>
            </a:r>
            <a:endParaRPr sz="2000">
              <a:latin typeface="Calibri Light"/>
              <a:cs typeface="Calibri Light"/>
            </a:endParaRPr>
          </a:p>
          <a:p>
            <a:pPr marL="11430" algn="ctr">
              <a:lnSpc>
                <a:spcPts val="2390"/>
              </a:lnSpc>
            </a:pPr>
            <a:r>
              <a:rPr sz="2000" b="0" spc="15" dirty="0">
                <a:solidFill>
                  <a:srgbClr val="FFFFFF"/>
                </a:solidFill>
                <a:latin typeface="Calibri Light"/>
                <a:cs typeface="Calibri Light"/>
              </a:rPr>
              <a:t>Award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1463039"/>
            <a:ext cx="11635740" cy="160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62E2E5-9B12-D214-AA05-F39351683FD5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311832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50" y="203276"/>
            <a:ext cx="7823150" cy="641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000" spc="15" dirty="0">
                <a:solidFill>
                  <a:srgbClr val="252525"/>
                </a:solidFill>
              </a:rPr>
              <a:t>P</a:t>
            </a:r>
            <a:r>
              <a:rPr lang="en-US" sz="4000" spc="15" dirty="0">
                <a:solidFill>
                  <a:srgbClr val="252525"/>
                </a:solidFill>
              </a:rPr>
              <a:t>I/Co-PI/Investigator</a:t>
            </a:r>
            <a:r>
              <a:rPr lang="en-US" sz="4000" spc="-25" dirty="0">
                <a:solidFill>
                  <a:srgbClr val="252525"/>
                </a:solidFill>
              </a:rPr>
              <a:t>: Post-Award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17370" y="1107616"/>
            <a:ext cx="9614001" cy="350833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/>
              <a:t>Communicate grant award decision to the department support staff, department chair, and GAST </a:t>
            </a:r>
          </a:p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/>
              <a:t>In concert with the department support staff, develop and adhere to a budget monitoring schedule.</a:t>
            </a:r>
            <a:endParaRPr lang="en-US" sz="3150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sz="315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Ultimately</a:t>
            </a:r>
            <a:r>
              <a:rPr sz="3150" spc="8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1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sz="315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  <a:r>
              <a:rPr sz="3150" spc="2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resolving</a:t>
            </a:r>
            <a:r>
              <a:rPr sz="3150" spc="8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3150" spc="-4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150" spc="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timely</a:t>
            </a:r>
            <a:r>
              <a:rPr sz="3150" spc="8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manner</a:t>
            </a:r>
            <a:r>
              <a:rPr sz="3150" spc="3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sz="3150" spc="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3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over- </a:t>
            </a:r>
            <a:r>
              <a:rPr sz="3150" spc="3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expenditures</a:t>
            </a:r>
            <a:r>
              <a:rPr sz="3150" spc="17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3150" spc="-4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unallowable</a:t>
            </a:r>
            <a:r>
              <a:rPr sz="3150" spc="-7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-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sz="3150" spc="10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sz="3150" spc="-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sz="3150" spc="10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2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sz="3150" spc="3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10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150" spc="2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1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sponsored </a:t>
            </a:r>
            <a:r>
              <a:rPr sz="3150" spc="-69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150" spc="-5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sz="3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896111"/>
            <a:ext cx="11635740" cy="160020"/>
          </a:xfrm>
          <a:prstGeom prst="rect">
            <a:avLst/>
          </a:prstGeom>
        </p:spPr>
      </p:pic>
      <p:grpSp>
        <p:nvGrpSpPr>
          <p:cNvPr id="5" name="object 11">
            <a:extLst>
              <a:ext uri="{FF2B5EF4-FFF2-40B4-BE49-F238E27FC236}">
                <a16:creationId xmlns:a16="http://schemas.microsoft.com/office/drawing/2014/main" id="{B9909BF6-8EA5-1A85-D8E9-7727566816A1}"/>
              </a:ext>
            </a:extLst>
          </p:cNvPr>
          <p:cNvGrpSpPr/>
          <p:nvPr/>
        </p:nvGrpSpPr>
        <p:grpSpPr>
          <a:xfrm>
            <a:off x="0" y="1649994"/>
            <a:ext cx="1823720" cy="1302385"/>
            <a:chOff x="5137150" y="2906776"/>
            <a:chExt cx="1823720" cy="1302385"/>
          </a:xfrm>
        </p:grpSpPr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4E8C473F-4BB3-295C-0A68-50025FA4C973}"/>
                </a:ext>
              </a:extLst>
            </p:cNvPr>
            <p:cNvSpPr/>
            <p:nvPr/>
          </p:nvSpPr>
          <p:spPr>
            <a:xfrm>
              <a:off x="5143500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1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916166FE-6939-B104-6441-DB7F98DD2778}"/>
                </a:ext>
              </a:extLst>
            </p:cNvPr>
            <p:cNvSpPr/>
            <p:nvPr/>
          </p:nvSpPr>
          <p:spPr>
            <a:xfrm>
              <a:off x="5143500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1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51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8E1696-CBD0-1367-58C4-966A3DFAC3A7}"/>
              </a:ext>
            </a:extLst>
          </p:cNvPr>
          <p:cNvSpPr txBox="1"/>
          <p:nvPr/>
        </p:nvSpPr>
        <p:spPr>
          <a:xfrm>
            <a:off x="-981303" y="1978020"/>
            <a:ext cx="3355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1800" b="0" spc="20" dirty="0">
                <a:latin typeface="Calibri Light"/>
                <a:cs typeface="Calibri Light"/>
              </a:rPr>
              <a:t>Accept/Setup</a:t>
            </a:r>
            <a:endParaRPr lang="en-US" sz="18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US" sz="1800" b="0" spc="35" dirty="0">
                <a:latin typeface="Calibri Light"/>
                <a:cs typeface="Calibri Light"/>
              </a:rPr>
              <a:t>Award</a:t>
            </a:r>
            <a:endParaRPr lang="en-US" sz="1800" dirty="0">
              <a:latin typeface="Calibri Light"/>
              <a:cs typeface="Calibri Light"/>
            </a:endParaRPr>
          </a:p>
        </p:txBody>
      </p:sp>
      <p:grpSp>
        <p:nvGrpSpPr>
          <p:cNvPr id="10" name="object 15">
            <a:extLst>
              <a:ext uri="{FF2B5EF4-FFF2-40B4-BE49-F238E27FC236}">
                <a16:creationId xmlns:a16="http://schemas.microsoft.com/office/drawing/2014/main" id="{3CF68122-6B6D-BB5A-2DCB-E38F941A6CB1}"/>
              </a:ext>
            </a:extLst>
          </p:cNvPr>
          <p:cNvGrpSpPr/>
          <p:nvPr/>
        </p:nvGrpSpPr>
        <p:grpSpPr>
          <a:xfrm>
            <a:off x="-6350" y="3165240"/>
            <a:ext cx="1823720" cy="1302385"/>
            <a:chOff x="7679181" y="2906776"/>
            <a:chExt cx="1823720" cy="1302385"/>
          </a:xfrm>
        </p:grpSpPr>
        <p:sp>
          <p:nvSpPr>
            <p:cNvPr id="11" name="object 16">
              <a:extLst>
                <a:ext uri="{FF2B5EF4-FFF2-40B4-BE49-F238E27FC236}">
                  <a16:creationId xmlns:a16="http://schemas.microsoft.com/office/drawing/2014/main" id="{1414D734-CB05-9C1A-4D6A-F9B67B52DD8C}"/>
                </a:ext>
              </a:extLst>
            </p:cNvPr>
            <p:cNvSpPr/>
            <p:nvPr/>
          </p:nvSpPr>
          <p:spPr>
            <a:xfrm>
              <a:off x="7685531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8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0B5F9C91-8ECB-02D1-4C04-75FE270666EE}"/>
                </a:ext>
              </a:extLst>
            </p:cNvPr>
            <p:cNvSpPr/>
            <p:nvPr/>
          </p:nvSpPr>
          <p:spPr>
            <a:xfrm>
              <a:off x="7685531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B04674-EEAD-B784-7D3B-AE8E026FA5C1}"/>
              </a:ext>
            </a:extLst>
          </p:cNvPr>
          <p:cNvSpPr txBox="1"/>
          <p:nvPr/>
        </p:nvSpPr>
        <p:spPr>
          <a:xfrm>
            <a:off x="-2531211" y="3457823"/>
            <a:ext cx="6583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pc="20" dirty="0">
                <a:latin typeface="Calibri Light"/>
                <a:cs typeface="Calibri Light"/>
              </a:rPr>
              <a:t>Manage Award</a:t>
            </a:r>
            <a:endParaRPr lang="en-US" sz="1800" dirty="0">
              <a:latin typeface="Calibri Light"/>
              <a:cs typeface="Calibri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979E53-A797-68A2-2ED8-BA3BC45864D3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008" y="49927"/>
            <a:ext cx="12192000" cy="6345936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Presenters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Dr. Kelly Young, Associate Dean, CFPCA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Dr. Beth Barton, Associate Professor-Research, CFPCA 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Julie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Burtch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Senior Director, Foundation Relations</a:t>
            </a: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Dr. Rachel Wallace, 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Vice President for Research Development, OVPR</a:t>
            </a:r>
            <a:b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Shawn Wright, </a:t>
            </a:r>
            <a:r>
              <a:rPr lang="en-US" sz="24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Communications Officer, CFPCA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AC12C1-EFEF-4EDC-B5E0-4950C4ADC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211" y="5921476"/>
            <a:ext cx="2470608" cy="8163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1E7EF-AAD4-4CF0-9255-CA01F035E5CF}"/>
              </a:ext>
            </a:extLst>
          </p:cNvPr>
          <p:cNvSpPr txBox="1"/>
          <p:nvPr/>
        </p:nvSpPr>
        <p:spPr>
          <a:xfrm>
            <a:off x="7407564" y="6134253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679848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50" y="203276"/>
            <a:ext cx="8966150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4000" spc="15" dirty="0">
                <a:solidFill>
                  <a:srgbClr val="252525"/>
                </a:solidFill>
              </a:rPr>
              <a:t>Department Support Staff</a:t>
            </a:r>
            <a:r>
              <a:rPr lang="en-US" sz="4000" spc="-25" dirty="0">
                <a:solidFill>
                  <a:srgbClr val="252525"/>
                </a:solidFill>
              </a:rPr>
              <a:t>: Post-Award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17370" y="1056131"/>
            <a:ext cx="10299801" cy="507715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/>
              <a:t>Schedule introductory budget review meeting. </a:t>
            </a:r>
          </a:p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/>
              <a:t>Confirm the index number for the awarded grant. </a:t>
            </a:r>
          </a:p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/>
              <a:t>Schedule and maintain a budget monitoring schedule of meetings with the Pl/Co-PI/Investigator to ensure that funds are expended in a timely fashion and in compliance with the funding agency's award requirements. </a:t>
            </a:r>
          </a:p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/>
              <a:t>Monitor SS salary for approved faculty. </a:t>
            </a:r>
          </a:p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/>
              <a:t>Review assignments submitted on EPAFs and sign off on as the Supervisor/Manager. </a:t>
            </a:r>
          </a:p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896111"/>
            <a:ext cx="11635740" cy="160020"/>
          </a:xfrm>
          <a:prstGeom prst="rect">
            <a:avLst/>
          </a:prstGeom>
        </p:spPr>
      </p:pic>
      <p:grpSp>
        <p:nvGrpSpPr>
          <p:cNvPr id="5" name="object 11">
            <a:extLst>
              <a:ext uri="{FF2B5EF4-FFF2-40B4-BE49-F238E27FC236}">
                <a16:creationId xmlns:a16="http://schemas.microsoft.com/office/drawing/2014/main" id="{C5B1F3EC-4A4E-8B54-C2F5-8F5D1DC6BD6E}"/>
              </a:ext>
            </a:extLst>
          </p:cNvPr>
          <p:cNvGrpSpPr/>
          <p:nvPr/>
        </p:nvGrpSpPr>
        <p:grpSpPr>
          <a:xfrm>
            <a:off x="0" y="1512645"/>
            <a:ext cx="1823720" cy="1302385"/>
            <a:chOff x="5137150" y="2906776"/>
            <a:chExt cx="1823720" cy="1302385"/>
          </a:xfrm>
        </p:grpSpPr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17D4C424-E707-5272-A6ED-8556AB9C894E}"/>
                </a:ext>
              </a:extLst>
            </p:cNvPr>
            <p:cNvSpPr/>
            <p:nvPr/>
          </p:nvSpPr>
          <p:spPr>
            <a:xfrm>
              <a:off x="5143500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1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3CD487F2-0278-BD35-A736-B4D58F5B2D2B}"/>
                </a:ext>
              </a:extLst>
            </p:cNvPr>
            <p:cNvSpPr/>
            <p:nvPr/>
          </p:nvSpPr>
          <p:spPr>
            <a:xfrm>
              <a:off x="5143500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1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51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1E9A28-76AC-B70B-5FCD-6BB3C5E9701A}"/>
              </a:ext>
            </a:extLst>
          </p:cNvPr>
          <p:cNvSpPr txBox="1"/>
          <p:nvPr/>
        </p:nvSpPr>
        <p:spPr>
          <a:xfrm>
            <a:off x="-2358563" y="1852756"/>
            <a:ext cx="6204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1800" b="0" spc="20" dirty="0">
                <a:latin typeface="Calibri Light"/>
                <a:cs typeface="Calibri Light"/>
              </a:rPr>
              <a:t>Accept/Setup</a:t>
            </a:r>
            <a:endParaRPr lang="en-US" sz="18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US" sz="1800" b="0" spc="35" dirty="0">
                <a:latin typeface="Calibri Light"/>
                <a:cs typeface="Calibri Light"/>
              </a:rPr>
              <a:t>Award</a:t>
            </a:r>
            <a:endParaRPr lang="en-US" sz="1800" dirty="0">
              <a:latin typeface="Calibri Light"/>
              <a:cs typeface="Calibri Light"/>
            </a:endParaRPr>
          </a:p>
        </p:txBody>
      </p:sp>
      <p:grpSp>
        <p:nvGrpSpPr>
          <p:cNvPr id="10" name="object 15">
            <a:extLst>
              <a:ext uri="{FF2B5EF4-FFF2-40B4-BE49-F238E27FC236}">
                <a16:creationId xmlns:a16="http://schemas.microsoft.com/office/drawing/2014/main" id="{3C31A843-7C29-FFFB-7FB1-9B6CD5A646B9}"/>
              </a:ext>
            </a:extLst>
          </p:cNvPr>
          <p:cNvGrpSpPr/>
          <p:nvPr/>
        </p:nvGrpSpPr>
        <p:grpSpPr>
          <a:xfrm>
            <a:off x="0" y="3593967"/>
            <a:ext cx="1823720" cy="1302385"/>
            <a:chOff x="7679181" y="2906776"/>
            <a:chExt cx="1823720" cy="1302385"/>
          </a:xfrm>
        </p:grpSpPr>
        <p:sp>
          <p:nvSpPr>
            <p:cNvPr id="11" name="object 16">
              <a:extLst>
                <a:ext uri="{FF2B5EF4-FFF2-40B4-BE49-F238E27FC236}">
                  <a16:creationId xmlns:a16="http://schemas.microsoft.com/office/drawing/2014/main" id="{263054C0-C1A5-7C0F-08EE-07258C516F52}"/>
                </a:ext>
              </a:extLst>
            </p:cNvPr>
            <p:cNvSpPr/>
            <p:nvPr/>
          </p:nvSpPr>
          <p:spPr>
            <a:xfrm>
              <a:off x="7685531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8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BB39B35C-AECA-ECFC-08F5-D9AF21852781}"/>
                </a:ext>
              </a:extLst>
            </p:cNvPr>
            <p:cNvSpPr/>
            <p:nvPr/>
          </p:nvSpPr>
          <p:spPr>
            <a:xfrm>
              <a:off x="7685531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AA004D-2EC2-697A-5535-7B73241551E1}"/>
              </a:ext>
            </a:extLst>
          </p:cNvPr>
          <p:cNvSpPr txBox="1"/>
          <p:nvPr/>
        </p:nvSpPr>
        <p:spPr>
          <a:xfrm>
            <a:off x="-2914061" y="3979450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pc="20" dirty="0">
                <a:latin typeface="Calibri Light"/>
                <a:cs typeface="Calibri Light"/>
              </a:rPr>
              <a:t>Manage</a:t>
            </a:r>
            <a:endParaRPr lang="en-US" sz="18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US" sz="1800" b="0" spc="35" dirty="0">
                <a:latin typeface="Calibri Light"/>
                <a:cs typeface="Calibri Light"/>
              </a:rPr>
              <a:t>Award</a:t>
            </a:r>
            <a:endParaRPr lang="en-US" sz="1800" dirty="0">
              <a:latin typeface="Calibri Light"/>
              <a:cs typeface="Calibri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32454-DC37-6215-762E-8F3F0C018E38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101485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50" y="203276"/>
            <a:ext cx="8966150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4000" spc="15" dirty="0">
                <a:solidFill>
                  <a:srgbClr val="252525"/>
                </a:solidFill>
              </a:rPr>
              <a:t>GAST</a:t>
            </a:r>
            <a:r>
              <a:rPr lang="en-US" sz="4000" spc="-25" dirty="0">
                <a:solidFill>
                  <a:srgbClr val="252525"/>
                </a:solidFill>
              </a:rPr>
              <a:t>: Post-Award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58596" y="1317625"/>
            <a:ext cx="10772775" cy="457484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/>
              <a:t>Robin to support oversight of personnel compliance issues </a:t>
            </a:r>
          </a:p>
          <a:p>
            <a:pPr marL="12066" marR="50165">
              <a:lnSpc>
                <a:spcPct val="101800"/>
              </a:lnSpc>
              <a:spcBef>
                <a:spcPts val="55"/>
              </a:spcBef>
              <a:tabLst>
                <a:tab pos="470534" algn="l"/>
              </a:tabLst>
            </a:pPr>
            <a:endParaRPr lang="en-US" sz="3200" dirty="0"/>
          </a:p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/>
              <a:t>Helen to support oversight of all other budget compliance issues </a:t>
            </a:r>
          </a:p>
          <a:p>
            <a:pPr marL="12066" marR="50165">
              <a:lnSpc>
                <a:spcPct val="101800"/>
              </a:lnSpc>
              <a:spcBef>
                <a:spcPts val="55"/>
              </a:spcBef>
              <a:tabLst>
                <a:tab pos="470534" algn="l"/>
              </a:tabLst>
            </a:pPr>
            <a:endParaRPr lang="en-US" sz="3200" dirty="0"/>
          </a:p>
          <a:p>
            <a:pPr marL="469900" marR="50165" indent="-457834">
              <a:lnSpc>
                <a:spcPct val="1018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3200" dirty="0"/>
              <a:t>Assist departments with no-cost extensions, budget re-allocations, changes in PI/Co-PI/Investigator roles among other post-award tasks. </a:t>
            </a:r>
          </a:p>
          <a:p>
            <a:pPr marL="12066" marR="50165">
              <a:lnSpc>
                <a:spcPct val="101800"/>
              </a:lnSpc>
              <a:spcBef>
                <a:spcPts val="55"/>
              </a:spcBef>
              <a:tabLst>
                <a:tab pos="470534" algn="l"/>
              </a:tabLst>
            </a:pPr>
            <a:endParaRPr lang="en-US" sz="3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75" y="896111"/>
            <a:ext cx="11635740" cy="160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6F8080-F170-BBD1-B8F9-2F183903AECB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3293044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0C3A6-976E-48DC-8F0D-6BAEC88B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11276990" cy="2031325"/>
          </a:xfrm>
        </p:spPr>
        <p:txBody>
          <a:bodyPr/>
          <a:lstStyle/>
          <a:p>
            <a:pPr algn="ctr"/>
            <a:r>
              <a:rPr lang="en-US" sz="4400" dirty="0"/>
              <a:t>Questions? 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53B5F4A7-777A-40FE-B141-1403F4CD9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65" y="365059"/>
            <a:ext cx="6919070" cy="5295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95E3B3-0BCB-6D3C-643D-E263C4EE8879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2778801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380" y="168655"/>
            <a:ext cx="6745212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Budget</a:t>
            </a:r>
            <a:r>
              <a:rPr sz="4400" spc="-60" dirty="0"/>
              <a:t> </a:t>
            </a:r>
            <a:r>
              <a:rPr sz="4400" spc="-20" dirty="0"/>
              <a:t>Preparation: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893445" y="1065274"/>
            <a:ext cx="11298555" cy="485171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69900" marR="211454" indent="-457834">
              <a:spcBef>
                <a:spcPts val="80"/>
              </a:spcBef>
              <a:buFont typeface="Wingdings"/>
              <a:buChar char=""/>
              <a:tabLst>
                <a:tab pos="470534" algn="l"/>
              </a:tabLst>
            </a:pPr>
            <a:r>
              <a:rPr sz="3150" spc="-10" dirty="0">
                <a:latin typeface="Calibri"/>
                <a:cs typeface="Calibri"/>
              </a:rPr>
              <a:t>The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application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budget</a:t>
            </a:r>
            <a:r>
              <a:rPr sz="3150" spc="10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is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the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second</a:t>
            </a:r>
            <a:r>
              <a:rPr sz="3150" spc="140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most</a:t>
            </a:r>
            <a:r>
              <a:rPr sz="3150" spc="9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important</a:t>
            </a:r>
            <a:r>
              <a:rPr sz="3150" spc="24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element</a:t>
            </a:r>
            <a:r>
              <a:rPr sz="3150" spc="9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of </a:t>
            </a:r>
            <a:r>
              <a:rPr sz="3150" spc="-69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the </a:t>
            </a:r>
            <a:r>
              <a:rPr sz="3150" dirty="0">
                <a:latin typeface="Calibri"/>
                <a:cs typeface="Calibri"/>
              </a:rPr>
              <a:t>application,</a:t>
            </a:r>
            <a:r>
              <a:rPr sz="3150" spc="220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following</a:t>
            </a:r>
            <a:r>
              <a:rPr sz="3150" spc="24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the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project</a:t>
            </a:r>
            <a:r>
              <a:rPr sz="3150" spc="9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narrative.</a:t>
            </a:r>
            <a:endParaRPr sz="315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  <a:buFont typeface="Wingdings"/>
              <a:buChar char=""/>
            </a:pPr>
            <a:endParaRPr sz="3150" dirty="0">
              <a:latin typeface="Calibri"/>
              <a:cs typeface="Calibri"/>
            </a:endParaRPr>
          </a:p>
          <a:p>
            <a:pPr marL="469900" marR="288925" indent="-457834">
              <a:buFont typeface="Wingdings"/>
              <a:buChar char=""/>
              <a:tabLst>
                <a:tab pos="470534" algn="l"/>
              </a:tabLst>
            </a:pPr>
            <a:r>
              <a:rPr sz="3150" spc="10" dirty="0">
                <a:latin typeface="Calibri"/>
                <a:cs typeface="Calibri"/>
              </a:rPr>
              <a:t>Budget</a:t>
            </a:r>
            <a:r>
              <a:rPr sz="3150" spc="2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preparation</a:t>
            </a:r>
            <a:r>
              <a:rPr sz="3150" spc="280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requires</a:t>
            </a:r>
            <a:r>
              <a:rPr sz="3150" spc="28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attention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to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detail</a:t>
            </a:r>
            <a:r>
              <a:rPr sz="3150" spc="7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in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-30" dirty="0">
                <a:latin typeface="Calibri"/>
                <a:cs typeface="Calibri"/>
              </a:rPr>
              <a:t>regards</a:t>
            </a:r>
            <a:r>
              <a:rPr sz="3150" spc="20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to</a:t>
            </a:r>
            <a:r>
              <a:rPr sz="3150" spc="-1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the </a:t>
            </a:r>
            <a:r>
              <a:rPr sz="3150" spc="-69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budgeted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amount,</a:t>
            </a:r>
            <a:r>
              <a:rPr sz="3150" spc="15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sponsor</a:t>
            </a:r>
            <a:r>
              <a:rPr sz="3150" spc="19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guidelines,</a:t>
            </a:r>
            <a:r>
              <a:rPr sz="3150" spc="155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Federal</a:t>
            </a:r>
            <a:r>
              <a:rPr sz="3150" spc="210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regulations</a:t>
            </a:r>
            <a:r>
              <a:rPr sz="3150" spc="204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and </a:t>
            </a:r>
            <a:r>
              <a:rPr sz="3150" spc="1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University</a:t>
            </a:r>
            <a:r>
              <a:rPr sz="3150" spc="145" dirty="0">
                <a:latin typeface="Calibri"/>
                <a:cs typeface="Calibri"/>
              </a:rPr>
              <a:t> </a:t>
            </a:r>
            <a:r>
              <a:rPr sz="3150" spc="-30" dirty="0">
                <a:latin typeface="Calibri"/>
                <a:cs typeface="Calibri"/>
              </a:rPr>
              <a:t>policy.</a:t>
            </a:r>
            <a:endParaRPr sz="3050" dirty="0">
              <a:latin typeface="Calibri"/>
              <a:cs typeface="Calibri"/>
            </a:endParaRPr>
          </a:p>
          <a:p>
            <a:pPr marL="1046480" marR="249554" lvl="1" indent="-292735">
              <a:buSzPct val="96825"/>
              <a:buFont typeface="Wingdings"/>
              <a:buChar char=""/>
              <a:tabLst>
                <a:tab pos="1075055" algn="l"/>
              </a:tabLst>
            </a:pPr>
            <a:r>
              <a:rPr sz="3150" dirty="0">
                <a:latin typeface="Calibri"/>
                <a:cs typeface="Calibri"/>
              </a:rPr>
              <a:t>Project</a:t>
            </a:r>
            <a:r>
              <a:rPr sz="3150" spc="2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budget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is</a:t>
            </a:r>
            <a:r>
              <a:rPr sz="3150" spc="6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comprised</a:t>
            </a:r>
            <a:r>
              <a:rPr sz="3150" spc="15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of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direct</a:t>
            </a:r>
            <a:r>
              <a:rPr sz="3150" spc="17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costs</a:t>
            </a:r>
            <a:r>
              <a:rPr sz="3150" spc="6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and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F&amp;A</a:t>
            </a:r>
            <a:r>
              <a:rPr sz="3150" spc="120" dirty="0">
                <a:latin typeface="Calibri"/>
                <a:cs typeface="Calibri"/>
              </a:rPr>
              <a:t> </a:t>
            </a:r>
            <a:r>
              <a:rPr sz="3150" spc="-10" dirty="0">
                <a:latin typeface="Calibri"/>
                <a:cs typeface="Calibri"/>
              </a:rPr>
              <a:t>(indirect </a:t>
            </a:r>
            <a:r>
              <a:rPr sz="3150" spc="-69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costs)</a:t>
            </a:r>
            <a:endParaRPr sz="3150" dirty="0">
              <a:latin typeface="Calibri"/>
              <a:cs typeface="Calibri"/>
            </a:endParaRPr>
          </a:p>
          <a:p>
            <a:pPr marL="1046480" marR="5080" lvl="1" indent="-292735">
              <a:lnSpc>
                <a:spcPct val="101099"/>
              </a:lnSpc>
              <a:buSzPct val="96825"/>
              <a:buFont typeface="Wingdings"/>
              <a:buChar char=""/>
              <a:tabLst>
                <a:tab pos="1075055" algn="l"/>
              </a:tabLst>
            </a:pPr>
            <a:r>
              <a:rPr sz="3150" dirty="0">
                <a:latin typeface="Calibri"/>
                <a:cs typeface="Calibri"/>
              </a:rPr>
              <a:t>Project/application</a:t>
            </a:r>
            <a:r>
              <a:rPr sz="3150" spc="210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budget</a:t>
            </a:r>
            <a:r>
              <a:rPr sz="3150" spc="105" dirty="0">
                <a:latin typeface="Calibri"/>
                <a:cs typeface="Calibri"/>
              </a:rPr>
              <a:t> </a:t>
            </a:r>
            <a:r>
              <a:rPr sz="3150" spc="5" dirty="0">
                <a:latin typeface="Calibri"/>
                <a:cs typeface="Calibri"/>
              </a:rPr>
              <a:t>is</a:t>
            </a:r>
            <a:r>
              <a:rPr sz="3150" spc="-20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a</a:t>
            </a:r>
            <a:r>
              <a:rPr sz="3150" spc="80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required</a:t>
            </a:r>
            <a:r>
              <a:rPr sz="3150" spc="225" dirty="0">
                <a:latin typeface="Calibri"/>
                <a:cs typeface="Calibri"/>
              </a:rPr>
              <a:t> </a:t>
            </a:r>
            <a:r>
              <a:rPr sz="3150" spc="10" dirty="0">
                <a:latin typeface="Calibri"/>
                <a:cs typeface="Calibri"/>
              </a:rPr>
              <a:t>element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of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dirty="0">
                <a:latin typeface="Calibri"/>
                <a:cs typeface="Calibri"/>
              </a:rPr>
              <a:t>all</a:t>
            </a:r>
            <a:r>
              <a:rPr sz="3150" spc="70" dirty="0">
                <a:latin typeface="Calibri"/>
                <a:cs typeface="Calibri"/>
              </a:rPr>
              <a:t> </a:t>
            </a:r>
            <a:r>
              <a:rPr sz="3150" spc="-20" dirty="0">
                <a:latin typeface="Calibri"/>
                <a:cs typeface="Calibri"/>
              </a:rPr>
              <a:t>Federal </a:t>
            </a:r>
            <a:r>
              <a:rPr sz="3150" spc="-69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grant</a:t>
            </a:r>
            <a:r>
              <a:rPr sz="3150" spc="85" dirty="0">
                <a:latin typeface="Calibri"/>
                <a:cs typeface="Calibri"/>
              </a:rPr>
              <a:t> </a:t>
            </a:r>
            <a:r>
              <a:rPr sz="3150" spc="-5" dirty="0">
                <a:latin typeface="Calibri"/>
                <a:cs typeface="Calibri"/>
              </a:rPr>
              <a:t>submissions</a:t>
            </a:r>
            <a:endParaRPr sz="315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896111"/>
            <a:ext cx="11635740" cy="169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F4DF82-56D0-5F36-436F-89E84236BA52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114" y="119125"/>
            <a:ext cx="11071581" cy="5861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50" spc="-5" dirty="0"/>
              <a:t>Budget</a:t>
            </a:r>
            <a:r>
              <a:rPr sz="3650" spc="125" dirty="0"/>
              <a:t> </a:t>
            </a:r>
            <a:r>
              <a:rPr sz="3650" spc="-5" dirty="0"/>
              <a:t>Components:</a:t>
            </a:r>
            <a:r>
              <a:rPr sz="3650" spc="320" dirty="0"/>
              <a:t> </a:t>
            </a:r>
            <a:r>
              <a:rPr sz="3650" spc="-5" dirty="0"/>
              <a:t>Direct</a:t>
            </a:r>
            <a:r>
              <a:rPr sz="3650" spc="55" dirty="0"/>
              <a:t> </a:t>
            </a:r>
            <a:r>
              <a:rPr sz="3650" spc="-15" dirty="0"/>
              <a:t>Costs</a:t>
            </a:r>
            <a:r>
              <a:rPr sz="3650" spc="160" dirty="0"/>
              <a:t> </a:t>
            </a:r>
            <a:r>
              <a:rPr sz="3650" spc="-5" dirty="0"/>
              <a:t>vs.</a:t>
            </a:r>
            <a:r>
              <a:rPr sz="3650" spc="60" dirty="0"/>
              <a:t> </a:t>
            </a:r>
            <a:r>
              <a:rPr sz="3650" spc="-5" dirty="0"/>
              <a:t>Indirect</a:t>
            </a:r>
            <a:r>
              <a:rPr sz="3650" spc="125" dirty="0"/>
              <a:t> </a:t>
            </a:r>
            <a:r>
              <a:rPr sz="3650" spc="-15" dirty="0"/>
              <a:t>Costs</a:t>
            </a:r>
            <a:endParaRPr sz="3650" dirty="0"/>
          </a:p>
        </p:txBody>
      </p:sp>
      <p:sp>
        <p:nvSpPr>
          <p:cNvPr id="3" name="object 3"/>
          <p:cNvSpPr txBox="1"/>
          <p:nvPr/>
        </p:nvSpPr>
        <p:spPr>
          <a:xfrm>
            <a:off x="532155" y="705230"/>
            <a:ext cx="10091420" cy="531939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475"/>
              </a:spcBef>
              <a:buFont typeface="Wingdings"/>
              <a:buChar char=""/>
              <a:tabLst>
                <a:tab pos="470534" algn="l"/>
              </a:tabLst>
            </a:pPr>
            <a:r>
              <a:rPr sz="3600" spc="-20" dirty="0">
                <a:latin typeface="Calibri"/>
                <a:cs typeface="Calibri"/>
              </a:rPr>
              <a:t>Direct</a:t>
            </a:r>
            <a:r>
              <a:rPr sz="3600" spc="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Costs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specific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5" dirty="0">
                <a:latin typeface="Calibri"/>
                <a:cs typeface="Calibri"/>
              </a:rPr>
              <a:t>to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particular</a:t>
            </a:r>
            <a:r>
              <a:rPr sz="3600" spc="8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project</a:t>
            </a:r>
            <a:endParaRPr sz="3600" dirty="0">
              <a:latin typeface="Calibri"/>
              <a:cs typeface="Calibri"/>
            </a:endParaRPr>
          </a:p>
          <a:p>
            <a:pPr marL="2757805" lvl="1" indent="-458470">
              <a:lnSpc>
                <a:spcPct val="100000"/>
              </a:lnSpc>
              <a:spcBef>
                <a:spcPts val="1380"/>
              </a:spcBef>
              <a:buFont typeface="Wingdings"/>
              <a:buChar char=""/>
              <a:tabLst>
                <a:tab pos="2758440" algn="l"/>
              </a:tabLst>
            </a:pPr>
            <a:r>
              <a:rPr sz="3600" b="1" dirty="0">
                <a:latin typeface="Calibri"/>
                <a:cs typeface="Calibri"/>
              </a:rPr>
              <a:t>Salaries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and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fringe</a:t>
            </a:r>
            <a:r>
              <a:rPr sz="3600" b="1" spc="2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benefits</a:t>
            </a:r>
            <a:endParaRPr sz="3600" dirty="0">
              <a:latin typeface="Calibri"/>
              <a:cs typeface="Calibri"/>
            </a:endParaRPr>
          </a:p>
          <a:p>
            <a:pPr marL="2757805" lvl="1" indent="-4584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758440" algn="l"/>
              </a:tabLst>
            </a:pPr>
            <a:r>
              <a:rPr sz="3600" b="1" spc="-55" dirty="0">
                <a:latin typeface="Calibri"/>
                <a:cs typeface="Calibri"/>
              </a:rPr>
              <a:t>Travel</a:t>
            </a:r>
            <a:endParaRPr sz="3600" dirty="0">
              <a:latin typeface="Calibri"/>
              <a:cs typeface="Calibri"/>
            </a:endParaRPr>
          </a:p>
          <a:p>
            <a:pPr marL="2757805" lvl="1" indent="-4584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758440" algn="l"/>
              </a:tabLst>
            </a:pPr>
            <a:r>
              <a:rPr sz="3600" b="1" spc="-5" dirty="0">
                <a:latin typeface="Calibri"/>
                <a:cs typeface="Calibri"/>
              </a:rPr>
              <a:t>Supplies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specific</a:t>
            </a:r>
            <a:r>
              <a:rPr sz="3600" b="1" spc="4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to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project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completion</a:t>
            </a:r>
            <a:endParaRPr sz="3600" dirty="0">
              <a:latin typeface="Calibri"/>
              <a:cs typeface="Calibri"/>
            </a:endParaRPr>
          </a:p>
          <a:p>
            <a:pPr marL="2757805" lvl="1" indent="-45847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2758440" algn="l"/>
              </a:tabLst>
            </a:pPr>
            <a:r>
              <a:rPr sz="3600" b="1" spc="-10" dirty="0">
                <a:latin typeface="Calibri"/>
                <a:cs typeface="Calibri"/>
              </a:rPr>
              <a:t>Equipment</a:t>
            </a:r>
            <a:endParaRPr sz="3600" dirty="0">
              <a:latin typeface="Calibri"/>
              <a:cs typeface="Calibri"/>
            </a:endParaRPr>
          </a:p>
          <a:p>
            <a:pPr marL="2757805" lvl="1" indent="-4584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758440" algn="l"/>
              </a:tabLst>
            </a:pPr>
            <a:r>
              <a:rPr sz="3600" b="1" spc="-5" dirty="0">
                <a:latin typeface="Calibri"/>
                <a:cs typeface="Calibri"/>
              </a:rPr>
              <a:t>Consultants</a:t>
            </a:r>
            <a:endParaRPr sz="3600" dirty="0">
              <a:latin typeface="Calibri"/>
              <a:cs typeface="Calibri"/>
            </a:endParaRPr>
          </a:p>
          <a:p>
            <a:pPr marL="2757805" lvl="1" indent="-45847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2758440" algn="l"/>
              </a:tabLst>
            </a:pPr>
            <a:r>
              <a:rPr sz="3600" b="1" spc="-15" dirty="0">
                <a:latin typeface="Calibri"/>
                <a:cs typeface="Calibri"/>
              </a:rPr>
              <a:t>Patient</a:t>
            </a:r>
            <a:r>
              <a:rPr sz="3600" b="1" spc="-4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care/participant</a:t>
            </a:r>
            <a:r>
              <a:rPr sz="3600" b="1" spc="-40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support</a:t>
            </a:r>
            <a:r>
              <a:rPr sz="3600" b="1" spc="-4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costs</a:t>
            </a:r>
            <a:endParaRPr sz="3600" dirty="0">
              <a:latin typeface="Calibri"/>
              <a:cs typeface="Calibri"/>
            </a:endParaRPr>
          </a:p>
          <a:p>
            <a:pPr marL="2757805" lvl="1" indent="-4584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758440" algn="l"/>
              </a:tabLst>
            </a:pPr>
            <a:r>
              <a:rPr sz="3600" b="1" spc="-10" dirty="0">
                <a:latin typeface="Calibri"/>
                <a:cs typeface="Calibri"/>
              </a:rPr>
              <a:t>Subrecipients</a:t>
            </a:r>
            <a:endParaRPr sz="3600" dirty="0">
              <a:latin typeface="Calibri"/>
              <a:cs typeface="Calibri"/>
            </a:endParaRPr>
          </a:p>
          <a:p>
            <a:pPr marL="2757805" lvl="1" indent="-45847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758440" algn="l"/>
              </a:tabLst>
            </a:pPr>
            <a:r>
              <a:rPr sz="3600" b="1" spc="-5" dirty="0">
                <a:latin typeface="Calibri"/>
                <a:cs typeface="Calibri"/>
              </a:rPr>
              <a:t>Other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direct</a:t>
            </a:r>
            <a:r>
              <a:rPr sz="3600" b="1" spc="8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costs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1" y="749808"/>
            <a:ext cx="11644884" cy="160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E3EDA7-C0B9-3C67-C3FE-EB55EAEB16AD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704" y="80594"/>
            <a:ext cx="1008749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40" dirty="0"/>
              <a:t>Course Buyout vs Course Release</a:t>
            </a:r>
            <a:r>
              <a:rPr sz="4400" spc="55" dirty="0"/>
              <a:t> 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801" y="1042289"/>
            <a:ext cx="10491470" cy="59984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9625" indent="-457834">
              <a:lnSpc>
                <a:spcPts val="3110"/>
              </a:lnSpc>
              <a:spcBef>
                <a:spcPts val="95"/>
              </a:spcBef>
              <a:buFont typeface="Wingdings"/>
              <a:buChar char=""/>
              <a:tabLst>
                <a:tab pos="809625" algn="l"/>
                <a:tab pos="810260" algn="l"/>
              </a:tabLst>
            </a:pPr>
            <a:r>
              <a:rPr lang="en-US" sz="2800" dirty="0">
                <a:solidFill>
                  <a:srgbClr val="000000"/>
                </a:solidFill>
                <a:latin typeface="WordVisi_MSFontService"/>
              </a:rPr>
              <a:t>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WordVisi_MSFontService"/>
              </a:rPr>
              <a:t>ourse buyout may be requested when a faculty member </a:t>
            </a:r>
            <a:r>
              <a:rPr lang="en-US" sz="2800" dirty="0">
                <a:solidFill>
                  <a:srgbClr val="000000"/>
                </a:solidFill>
                <a:latin typeface="WordVisi_MSFontService"/>
              </a:rPr>
              <a:t>applies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WordVisi_MSFontService"/>
              </a:rPr>
              <a:t>for a grant.  It can also be when a faculty is awarded the Career Development Chair (CDC) Award and the Murray Jackson Award.  Faculty use funding from their grant or award to cover the course buyout.  </a:t>
            </a:r>
          </a:p>
          <a:p>
            <a:pPr marL="351791">
              <a:lnSpc>
                <a:spcPts val="3110"/>
              </a:lnSpc>
              <a:spcBef>
                <a:spcPts val="95"/>
              </a:spcBef>
              <a:tabLst>
                <a:tab pos="809625" algn="l"/>
                <a:tab pos="810260" algn="l"/>
              </a:tabLst>
            </a:pPr>
            <a:endParaRPr lang="en-US" sz="2800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pPr marL="809625" indent="-457834">
              <a:lnSpc>
                <a:spcPts val="3110"/>
              </a:lnSpc>
              <a:spcBef>
                <a:spcPts val="95"/>
              </a:spcBef>
              <a:buFont typeface="Wingdings"/>
              <a:buChar char=""/>
              <a:tabLst>
                <a:tab pos="809625" algn="l"/>
                <a:tab pos="810260" algn="l"/>
              </a:tabLst>
            </a:pPr>
            <a:r>
              <a:rPr lang="en-US" sz="2800" dirty="0">
                <a:solidFill>
                  <a:srgbClr val="000000"/>
                </a:solidFill>
                <a:latin typeface="WordVisi_MSFontService"/>
              </a:rPr>
              <a:t>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WordVisi_MSFontService"/>
              </a:rPr>
              <a:t>ourse release is a reduction in the department’s standard teaching and/or assignment load.  Faculty who receive a release from teaching are also expected to fulfill their regular department and college obligations.  From time to time, the college awards the Faculty Administration Fellowship Award.  This award grants a one-course release.  </a:t>
            </a:r>
            <a:endParaRPr lang="en-US"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64"/>
              </a:spcBef>
            </a:pPr>
            <a:endParaRPr sz="315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694944"/>
            <a:ext cx="11644884" cy="169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A8BA67-79D9-F90B-DCCB-B8B97B517D99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87500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808" y="520698"/>
            <a:ext cx="2479575" cy="35598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88028" y="663954"/>
            <a:ext cx="213360" cy="49530"/>
            <a:chOff x="3288028" y="663954"/>
            <a:chExt cx="213360" cy="49530"/>
          </a:xfrm>
        </p:grpSpPr>
        <p:sp>
          <p:nvSpPr>
            <p:cNvPr id="4" name="object 4"/>
            <p:cNvSpPr/>
            <p:nvPr/>
          </p:nvSpPr>
          <p:spPr>
            <a:xfrm>
              <a:off x="3292601" y="668528"/>
              <a:ext cx="204470" cy="40640"/>
            </a:xfrm>
            <a:custGeom>
              <a:avLst/>
              <a:gdLst/>
              <a:ahLst/>
              <a:cxnLst/>
              <a:rect l="l" t="t" r="r" b="b"/>
              <a:pathLst>
                <a:path w="204470" h="40640">
                  <a:moveTo>
                    <a:pt x="196596" y="0"/>
                  </a:moveTo>
                  <a:lnTo>
                    <a:pt x="9144" y="0"/>
                  </a:lnTo>
                  <a:lnTo>
                    <a:pt x="5842" y="0"/>
                  </a:lnTo>
                  <a:lnTo>
                    <a:pt x="3428" y="1524"/>
                  </a:lnTo>
                  <a:lnTo>
                    <a:pt x="635" y="7620"/>
                  </a:lnTo>
                  <a:lnTo>
                    <a:pt x="0" y="12826"/>
                  </a:lnTo>
                  <a:lnTo>
                    <a:pt x="0" y="27432"/>
                  </a:lnTo>
                  <a:lnTo>
                    <a:pt x="635" y="32512"/>
                  </a:lnTo>
                  <a:lnTo>
                    <a:pt x="3428" y="38735"/>
                  </a:lnTo>
                  <a:lnTo>
                    <a:pt x="5842" y="40259"/>
                  </a:lnTo>
                  <a:lnTo>
                    <a:pt x="198247" y="40259"/>
                  </a:lnTo>
                  <a:lnTo>
                    <a:pt x="200660" y="38735"/>
                  </a:lnTo>
                  <a:lnTo>
                    <a:pt x="203326" y="32512"/>
                  </a:lnTo>
                  <a:lnTo>
                    <a:pt x="204088" y="27432"/>
                  </a:lnTo>
                  <a:lnTo>
                    <a:pt x="204088" y="16383"/>
                  </a:lnTo>
                  <a:lnTo>
                    <a:pt x="197993" y="254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256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92601" y="668528"/>
              <a:ext cx="204470" cy="40640"/>
            </a:xfrm>
            <a:custGeom>
              <a:avLst/>
              <a:gdLst/>
              <a:ahLst/>
              <a:cxnLst/>
              <a:rect l="l" t="t" r="r" b="b"/>
              <a:pathLst>
                <a:path w="204470" h="40640">
                  <a:moveTo>
                    <a:pt x="9144" y="0"/>
                  </a:moveTo>
                  <a:lnTo>
                    <a:pt x="195072" y="0"/>
                  </a:lnTo>
                  <a:lnTo>
                    <a:pt x="196596" y="0"/>
                  </a:lnTo>
                  <a:lnTo>
                    <a:pt x="197993" y="254"/>
                  </a:lnTo>
                  <a:lnTo>
                    <a:pt x="199136" y="1016"/>
                  </a:lnTo>
                  <a:lnTo>
                    <a:pt x="200278" y="1650"/>
                  </a:lnTo>
                  <a:lnTo>
                    <a:pt x="201295" y="2794"/>
                  </a:lnTo>
                  <a:lnTo>
                    <a:pt x="201930" y="4445"/>
                  </a:lnTo>
                  <a:lnTo>
                    <a:pt x="202564" y="6096"/>
                  </a:lnTo>
                  <a:lnTo>
                    <a:pt x="203073" y="8127"/>
                  </a:lnTo>
                  <a:lnTo>
                    <a:pt x="203453" y="10668"/>
                  </a:lnTo>
                  <a:lnTo>
                    <a:pt x="203835" y="13208"/>
                  </a:lnTo>
                  <a:lnTo>
                    <a:pt x="204088" y="16383"/>
                  </a:lnTo>
                  <a:lnTo>
                    <a:pt x="204088" y="20193"/>
                  </a:lnTo>
                  <a:lnTo>
                    <a:pt x="204088" y="27432"/>
                  </a:lnTo>
                  <a:lnTo>
                    <a:pt x="203326" y="32512"/>
                  </a:lnTo>
                  <a:lnTo>
                    <a:pt x="202057" y="35687"/>
                  </a:lnTo>
                  <a:lnTo>
                    <a:pt x="200660" y="38735"/>
                  </a:lnTo>
                  <a:lnTo>
                    <a:pt x="198247" y="40259"/>
                  </a:lnTo>
                  <a:lnTo>
                    <a:pt x="195072" y="40259"/>
                  </a:lnTo>
                  <a:lnTo>
                    <a:pt x="9144" y="40259"/>
                  </a:lnTo>
                  <a:lnTo>
                    <a:pt x="5842" y="40259"/>
                  </a:lnTo>
                  <a:lnTo>
                    <a:pt x="3428" y="38735"/>
                  </a:lnTo>
                  <a:lnTo>
                    <a:pt x="2032" y="35687"/>
                  </a:lnTo>
                  <a:lnTo>
                    <a:pt x="635" y="32512"/>
                  </a:lnTo>
                  <a:lnTo>
                    <a:pt x="0" y="27432"/>
                  </a:lnTo>
                  <a:lnTo>
                    <a:pt x="0" y="20193"/>
                  </a:lnTo>
                  <a:lnTo>
                    <a:pt x="0" y="12826"/>
                  </a:lnTo>
                  <a:lnTo>
                    <a:pt x="635" y="7620"/>
                  </a:lnTo>
                  <a:lnTo>
                    <a:pt x="2032" y="4572"/>
                  </a:lnTo>
                  <a:lnTo>
                    <a:pt x="3428" y="1524"/>
                  </a:lnTo>
                  <a:lnTo>
                    <a:pt x="5842" y="0"/>
                  </a:lnTo>
                  <a:lnTo>
                    <a:pt x="9144" y="0"/>
                  </a:lnTo>
                  <a:close/>
                </a:path>
              </a:pathLst>
            </a:custGeom>
            <a:ln w="914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6567" y="1145794"/>
            <a:ext cx="10580370" cy="43172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marR="5080" indent="-347980">
              <a:lnSpc>
                <a:spcPct val="100200"/>
              </a:lnSpc>
              <a:spcBef>
                <a:spcPts val="105"/>
              </a:spcBef>
              <a:buFont typeface="Wingdings"/>
              <a:buChar char=""/>
              <a:tabLst>
                <a:tab pos="360680" algn="l"/>
              </a:tabLst>
            </a:pPr>
            <a:r>
              <a:rPr sz="2800" spc="-5" dirty="0">
                <a:latin typeface="Calibri"/>
                <a:cs typeface="Calibri"/>
              </a:rPr>
              <a:t>Negotiated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agreed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upon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WSU’s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cognizant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agency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–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Department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Health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Human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Services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–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used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calculate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fringe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benefits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that are </a:t>
            </a:r>
            <a:r>
              <a:rPr sz="2800" spc="-20" dirty="0">
                <a:latin typeface="Calibri"/>
                <a:cs typeface="Calibri"/>
              </a:rPr>
              <a:t>included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application </a:t>
            </a:r>
            <a:r>
              <a:rPr sz="2800" spc="-25" dirty="0">
                <a:latin typeface="Calibri"/>
                <a:cs typeface="Calibri"/>
              </a:rPr>
              <a:t>budget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each </a:t>
            </a:r>
            <a:r>
              <a:rPr sz="2800" spc="1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project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personnel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700" dirty="0">
              <a:latin typeface="Calibri"/>
              <a:cs typeface="Calibri"/>
            </a:endParaRPr>
          </a:p>
          <a:p>
            <a:pPr marL="360045" indent="-347980">
              <a:lnSpc>
                <a:spcPct val="100000"/>
              </a:lnSpc>
              <a:buFont typeface="Wingdings"/>
              <a:buChar char=""/>
              <a:tabLst>
                <a:tab pos="360680" algn="l"/>
              </a:tabLst>
            </a:pPr>
            <a:r>
              <a:rPr sz="2800" b="1" i="1" dirty="0">
                <a:latin typeface="Calibri"/>
                <a:cs typeface="Calibri"/>
              </a:rPr>
              <a:t>Dif</a:t>
            </a:r>
            <a:r>
              <a:rPr sz="2800" b="1" i="1" spc="-65" dirty="0">
                <a:latin typeface="Calibri"/>
                <a:cs typeface="Calibri"/>
              </a:rPr>
              <a:t>f</a:t>
            </a:r>
            <a:r>
              <a:rPr sz="2800" b="1" i="1" spc="-30" dirty="0">
                <a:latin typeface="Calibri"/>
                <a:cs typeface="Calibri"/>
              </a:rPr>
              <a:t>e</a:t>
            </a:r>
            <a:r>
              <a:rPr sz="2800" b="1" i="1" spc="-45" dirty="0">
                <a:latin typeface="Calibri"/>
                <a:cs typeface="Calibri"/>
              </a:rPr>
              <a:t>r</a:t>
            </a:r>
            <a:r>
              <a:rPr sz="2800" b="1" i="1" spc="-30" dirty="0">
                <a:latin typeface="Calibri"/>
                <a:cs typeface="Calibri"/>
              </a:rPr>
              <a:t>e</a:t>
            </a:r>
            <a:r>
              <a:rPr sz="2800" b="1" i="1" spc="-35" dirty="0">
                <a:latin typeface="Calibri"/>
                <a:cs typeface="Calibri"/>
              </a:rPr>
              <a:t>n</a:t>
            </a:r>
            <a:r>
              <a:rPr sz="2800" b="1" i="1" dirty="0">
                <a:latin typeface="Calibri"/>
                <a:cs typeface="Calibri"/>
              </a:rPr>
              <a:t>t </a:t>
            </a:r>
            <a:r>
              <a:rPr sz="2800" b="1" i="1" spc="-40" dirty="0">
                <a:latin typeface="Calibri"/>
                <a:cs typeface="Calibri"/>
              </a:rPr>
              <a:t>r</a:t>
            </a:r>
            <a:r>
              <a:rPr sz="2800" b="1" i="1" spc="20" dirty="0">
                <a:latin typeface="Calibri"/>
                <a:cs typeface="Calibri"/>
              </a:rPr>
              <a:t>a</a:t>
            </a:r>
            <a:r>
              <a:rPr sz="2800" b="1" i="1" spc="5" dirty="0">
                <a:latin typeface="Calibri"/>
                <a:cs typeface="Calibri"/>
              </a:rPr>
              <a:t>te</a:t>
            </a:r>
            <a:r>
              <a:rPr sz="2800" b="1" i="1" spc="-170" dirty="0">
                <a:latin typeface="Calibri"/>
                <a:cs typeface="Calibri"/>
              </a:rPr>
              <a:t> </a:t>
            </a:r>
            <a:r>
              <a:rPr sz="2800" b="1" i="1" spc="20" dirty="0">
                <a:latin typeface="Calibri"/>
                <a:cs typeface="Calibri"/>
              </a:rPr>
              <a:t>a</a:t>
            </a:r>
            <a:r>
              <a:rPr sz="2800" b="1" i="1" spc="-35" dirty="0">
                <a:latin typeface="Calibri"/>
                <a:cs typeface="Calibri"/>
              </a:rPr>
              <a:t>pp</a:t>
            </a:r>
            <a:r>
              <a:rPr sz="2800" b="1" i="1" dirty="0">
                <a:latin typeface="Calibri"/>
                <a:cs typeface="Calibri"/>
              </a:rPr>
              <a:t>li</a:t>
            </a:r>
            <a:r>
              <a:rPr sz="2800" b="1" i="1" spc="-25" dirty="0">
                <a:latin typeface="Calibri"/>
                <a:cs typeface="Calibri"/>
              </a:rPr>
              <a:t>e</a:t>
            </a:r>
            <a:r>
              <a:rPr sz="2800" b="1" i="1" spc="5" dirty="0">
                <a:latin typeface="Calibri"/>
                <a:cs typeface="Calibri"/>
              </a:rPr>
              <a:t>s</a:t>
            </a:r>
            <a:r>
              <a:rPr sz="2800" b="1" i="1" spc="60" dirty="0">
                <a:latin typeface="Calibri"/>
                <a:cs typeface="Calibri"/>
              </a:rPr>
              <a:t> </a:t>
            </a:r>
            <a:r>
              <a:rPr sz="2800" b="1" i="1" spc="5" dirty="0">
                <a:latin typeface="Calibri"/>
                <a:cs typeface="Calibri"/>
              </a:rPr>
              <a:t>to</a:t>
            </a:r>
            <a:r>
              <a:rPr sz="2800" b="1" i="1" spc="-40" dirty="0">
                <a:latin typeface="Calibri"/>
                <a:cs typeface="Calibri"/>
              </a:rPr>
              <a:t> </a:t>
            </a:r>
            <a:r>
              <a:rPr sz="2800" b="1" i="1" spc="-70" dirty="0">
                <a:latin typeface="Calibri"/>
                <a:cs typeface="Calibri"/>
              </a:rPr>
              <a:t>f</a:t>
            </a:r>
            <a:r>
              <a:rPr sz="2800" b="1" i="1" spc="20" dirty="0">
                <a:latin typeface="Calibri"/>
                <a:cs typeface="Calibri"/>
              </a:rPr>
              <a:t>a</a:t>
            </a:r>
            <a:r>
              <a:rPr sz="2800" b="1" i="1" spc="-35" dirty="0">
                <a:latin typeface="Calibri"/>
                <a:cs typeface="Calibri"/>
              </a:rPr>
              <a:t>cu</a:t>
            </a:r>
            <a:r>
              <a:rPr sz="2800" b="1" i="1" dirty="0">
                <a:latin typeface="Calibri"/>
                <a:cs typeface="Calibri"/>
              </a:rPr>
              <a:t>lty</a:t>
            </a:r>
            <a:r>
              <a:rPr lang="en-US" sz="2800" b="1" i="1" spc="25" dirty="0">
                <a:latin typeface="Calibri"/>
                <a:cs typeface="Calibri"/>
              </a:rPr>
              <a:t>, </a:t>
            </a:r>
            <a:r>
              <a:rPr sz="2800" b="1" i="1" spc="-15" dirty="0">
                <a:latin typeface="Calibri"/>
                <a:cs typeface="Calibri"/>
              </a:rPr>
              <a:t>s</a:t>
            </a:r>
            <a:r>
              <a:rPr sz="2800" b="1" i="1" dirty="0">
                <a:latin typeface="Calibri"/>
                <a:cs typeface="Calibri"/>
              </a:rPr>
              <a:t>t</a:t>
            </a:r>
            <a:r>
              <a:rPr sz="2800" b="1" i="1" spc="15" dirty="0">
                <a:latin typeface="Calibri"/>
                <a:cs typeface="Calibri"/>
              </a:rPr>
              <a:t>a</a:t>
            </a:r>
            <a:r>
              <a:rPr sz="2800" b="1" i="1" spc="-5" dirty="0">
                <a:latin typeface="Calibri"/>
                <a:cs typeface="Calibri"/>
              </a:rPr>
              <a:t>ff</a:t>
            </a:r>
            <a:r>
              <a:rPr lang="en-US" sz="2800" b="1" i="1" spc="-5" dirty="0">
                <a:latin typeface="Calibri"/>
                <a:cs typeface="Calibri"/>
              </a:rPr>
              <a:t>, GTAs, and student assistants</a:t>
            </a:r>
            <a:endParaRPr sz="2800" b="1" i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700" dirty="0">
              <a:latin typeface="Calibri"/>
              <a:cs typeface="Calibri"/>
            </a:endParaRPr>
          </a:p>
          <a:p>
            <a:pPr marL="360045" indent="-347980">
              <a:lnSpc>
                <a:spcPct val="100000"/>
              </a:lnSpc>
              <a:buFont typeface="Wingdings"/>
              <a:buChar char=""/>
              <a:tabLst>
                <a:tab pos="360680" algn="l"/>
              </a:tabLst>
            </a:pPr>
            <a:r>
              <a:rPr sz="2800" spc="5" dirty="0">
                <a:latin typeface="Calibri"/>
                <a:cs typeface="Calibri"/>
              </a:rPr>
              <a:t>Rate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changes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each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fiscal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year</a:t>
            </a:r>
            <a:endParaRPr lang="en-US" sz="2800" spc="5" dirty="0">
              <a:latin typeface="Calibri"/>
              <a:cs typeface="Calibri"/>
            </a:endParaRPr>
          </a:p>
          <a:p>
            <a:pPr marL="360045" indent="-347980">
              <a:lnSpc>
                <a:spcPct val="100000"/>
              </a:lnSpc>
              <a:buFont typeface="Wingdings"/>
              <a:buChar char=""/>
              <a:tabLst>
                <a:tab pos="360680" algn="l"/>
              </a:tabLst>
            </a:pPr>
            <a:endParaRPr lang="en-US" sz="2800" spc="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tabLst>
                <a:tab pos="36068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60BF4-85BF-FD68-406C-E929C5E030BC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616" y="144272"/>
            <a:ext cx="11720830" cy="598625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88645" marR="5080" indent="-576580">
              <a:lnSpc>
                <a:spcPts val="3679"/>
              </a:lnSpc>
              <a:spcBef>
                <a:spcPts val="760"/>
              </a:spcBef>
              <a:buFont typeface="Wingdings"/>
              <a:buChar char=""/>
              <a:tabLst>
                <a:tab pos="589280" algn="l"/>
              </a:tabLst>
            </a:pPr>
            <a:r>
              <a:rPr sz="3600" spc="-20" dirty="0">
                <a:latin typeface="Calibri"/>
                <a:cs typeface="Calibri"/>
              </a:rPr>
              <a:t>Indirect</a:t>
            </a:r>
            <a:r>
              <a:rPr sz="3600" spc="6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costs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incurred</a:t>
            </a:r>
            <a:r>
              <a:rPr sz="3600" spc="180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for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common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or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joint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objectives,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not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specific</a:t>
            </a:r>
            <a:r>
              <a:rPr sz="3600" spc="105" dirty="0">
                <a:latin typeface="Calibri"/>
                <a:cs typeface="Calibri"/>
              </a:rPr>
              <a:t> </a:t>
            </a:r>
            <a:r>
              <a:rPr sz="3600" spc="5" dirty="0">
                <a:latin typeface="Calibri"/>
                <a:cs typeface="Calibri"/>
              </a:rPr>
              <a:t>to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5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particular</a:t>
            </a:r>
            <a:r>
              <a:rPr sz="3600" spc="9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sponsored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project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 dirty="0">
              <a:latin typeface="Calibri"/>
              <a:cs typeface="Calibri"/>
            </a:endParaRPr>
          </a:p>
          <a:p>
            <a:pPr marL="2793365" lvl="1" indent="-367030">
              <a:lnSpc>
                <a:spcPct val="100000"/>
              </a:lnSpc>
              <a:buSzPct val="97222"/>
              <a:buFont typeface="Wingdings"/>
              <a:buChar char=""/>
              <a:tabLst>
                <a:tab pos="2794000" algn="l"/>
              </a:tabLst>
            </a:pPr>
            <a:r>
              <a:rPr sz="3600" b="1" spc="-5" dirty="0">
                <a:latin typeface="Calibri"/>
                <a:cs typeface="Calibri"/>
              </a:rPr>
              <a:t>Operational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maintenance</a:t>
            </a:r>
            <a:endParaRPr sz="3600" dirty="0">
              <a:latin typeface="Calibri"/>
              <a:cs typeface="Calibri"/>
            </a:endParaRPr>
          </a:p>
          <a:p>
            <a:pPr marL="2793365" lvl="1" indent="-367030">
              <a:lnSpc>
                <a:spcPct val="100000"/>
              </a:lnSpc>
              <a:spcBef>
                <a:spcPts val="5"/>
              </a:spcBef>
              <a:buSzPct val="97222"/>
              <a:buFont typeface="Wingdings"/>
              <a:buChar char=""/>
              <a:tabLst>
                <a:tab pos="2794000" algn="l"/>
              </a:tabLst>
            </a:pPr>
            <a:r>
              <a:rPr sz="3600" b="1" spc="-10" dirty="0">
                <a:latin typeface="Calibri"/>
                <a:cs typeface="Calibri"/>
              </a:rPr>
              <a:t>Depreciation</a:t>
            </a:r>
            <a:endParaRPr sz="3600" dirty="0">
              <a:latin typeface="Calibri"/>
              <a:cs typeface="Calibri"/>
            </a:endParaRPr>
          </a:p>
          <a:p>
            <a:pPr marL="2793365" lvl="1" indent="-367030">
              <a:lnSpc>
                <a:spcPct val="100000"/>
              </a:lnSpc>
              <a:spcBef>
                <a:spcPts val="10"/>
              </a:spcBef>
              <a:buSzPct val="97222"/>
              <a:buFont typeface="Wingdings"/>
              <a:buChar char=""/>
              <a:tabLst>
                <a:tab pos="2794000" algn="l"/>
              </a:tabLst>
            </a:pPr>
            <a:r>
              <a:rPr sz="3600" b="1" dirty="0">
                <a:latin typeface="Calibri"/>
                <a:cs typeface="Calibri"/>
              </a:rPr>
              <a:t>Departmental</a:t>
            </a:r>
            <a:r>
              <a:rPr sz="3600" b="1" spc="-12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administration</a:t>
            </a:r>
            <a:endParaRPr sz="3600" dirty="0">
              <a:latin typeface="Calibri"/>
              <a:cs typeface="Calibri"/>
            </a:endParaRPr>
          </a:p>
          <a:p>
            <a:pPr marL="2793365" lvl="1" indent="-367030">
              <a:lnSpc>
                <a:spcPct val="100000"/>
              </a:lnSpc>
              <a:spcBef>
                <a:spcPts val="5"/>
              </a:spcBef>
              <a:buSzPct val="97222"/>
              <a:buFont typeface="Wingdings"/>
              <a:buChar char=""/>
              <a:tabLst>
                <a:tab pos="2794000" algn="l"/>
              </a:tabLst>
            </a:pPr>
            <a:r>
              <a:rPr sz="3600" b="1" spc="-5" dirty="0">
                <a:latin typeface="Calibri"/>
                <a:cs typeface="Calibri"/>
              </a:rPr>
              <a:t>Sponsored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program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administration</a:t>
            </a:r>
            <a:endParaRPr sz="3600" dirty="0">
              <a:latin typeface="Calibri"/>
              <a:cs typeface="Calibri"/>
            </a:endParaRPr>
          </a:p>
          <a:p>
            <a:pPr marL="2793365" lvl="1" indent="-367030">
              <a:lnSpc>
                <a:spcPct val="100000"/>
              </a:lnSpc>
              <a:spcBef>
                <a:spcPts val="5"/>
              </a:spcBef>
              <a:buSzPct val="97222"/>
              <a:buFont typeface="Wingdings"/>
              <a:buChar char=""/>
              <a:tabLst>
                <a:tab pos="2794000" algn="l"/>
              </a:tabLst>
            </a:pPr>
            <a:r>
              <a:rPr sz="3600" b="1" spc="-10" dirty="0">
                <a:latin typeface="Calibri"/>
                <a:cs typeface="Calibri"/>
              </a:rPr>
              <a:t>General</a:t>
            </a:r>
            <a:r>
              <a:rPr sz="3600" b="1" spc="-5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administration</a:t>
            </a:r>
            <a:endParaRPr sz="3600" dirty="0">
              <a:latin typeface="Calibri"/>
              <a:cs typeface="Calibri"/>
            </a:endParaRPr>
          </a:p>
          <a:p>
            <a:pPr marL="2793365" lvl="1" indent="-367030">
              <a:lnSpc>
                <a:spcPct val="100000"/>
              </a:lnSpc>
              <a:spcBef>
                <a:spcPts val="10"/>
              </a:spcBef>
              <a:buSzPct val="97222"/>
              <a:buFont typeface="Wingdings"/>
              <a:buChar char=""/>
              <a:tabLst>
                <a:tab pos="2794000" algn="l"/>
              </a:tabLst>
            </a:pPr>
            <a:r>
              <a:rPr sz="3600" b="1" spc="-20" dirty="0">
                <a:latin typeface="Calibri"/>
                <a:cs typeface="Calibri"/>
              </a:rPr>
              <a:t>Utilities</a:t>
            </a:r>
            <a:endParaRPr sz="3600" dirty="0">
              <a:latin typeface="Calibri"/>
              <a:cs typeface="Calibri"/>
            </a:endParaRPr>
          </a:p>
          <a:p>
            <a:pPr marL="2793365" lvl="1" indent="-367030">
              <a:lnSpc>
                <a:spcPct val="100000"/>
              </a:lnSpc>
              <a:spcBef>
                <a:spcPts val="5"/>
              </a:spcBef>
              <a:buSzPct val="97222"/>
              <a:buFont typeface="Wingdings"/>
              <a:buChar char=""/>
              <a:tabLst>
                <a:tab pos="2794000" algn="l"/>
              </a:tabLst>
            </a:pPr>
            <a:r>
              <a:rPr sz="3600" b="1" dirty="0">
                <a:latin typeface="Calibri"/>
                <a:cs typeface="Calibri"/>
              </a:rPr>
              <a:t>Student</a:t>
            </a:r>
            <a:r>
              <a:rPr sz="3600" b="1" spc="-5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services</a:t>
            </a:r>
            <a:endParaRPr sz="3600" dirty="0">
              <a:latin typeface="Calibri"/>
              <a:cs typeface="Calibri"/>
            </a:endParaRPr>
          </a:p>
          <a:p>
            <a:pPr marL="2426335" lvl="1">
              <a:lnSpc>
                <a:spcPct val="100000"/>
              </a:lnSpc>
              <a:spcBef>
                <a:spcPts val="10"/>
              </a:spcBef>
              <a:buSzPct val="97222"/>
              <a:tabLst>
                <a:tab pos="2794000" algn="l"/>
              </a:tabLst>
            </a:pPr>
            <a:endParaRPr sz="36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30" y="1261872"/>
            <a:ext cx="11635740" cy="169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AF5236-0A6E-A073-D0A5-CD8DF23918E4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704" y="80594"/>
            <a:ext cx="1008749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40" dirty="0"/>
              <a:t>Cost Share</a:t>
            </a:r>
            <a:r>
              <a:rPr sz="4400" spc="55" dirty="0"/>
              <a:t> 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289" y="864107"/>
            <a:ext cx="11780711" cy="7678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8991" indent="-457200">
              <a:lnSpc>
                <a:spcPts val="3110"/>
              </a:lnSpc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809625" algn="l"/>
                <a:tab pos="810260" algn="l"/>
              </a:tabLst>
            </a:pPr>
            <a:r>
              <a:rPr lang="en-US" sz="2800" dirty="0">
                <a:solidFill>
                  <a:srgbClr val="000000"/>
                </a:solidFill>
                <a:latin typeface="WordVisi_MSFontService"/>
              </a:rPr>
              <a:t>Types of Cost Share: </a:t>
            </a:r>
          </a:p>
          <a:p>
            <a:pPr marL="1266191" lvl="1" indent="-457200">
              <a:lnSpc>
                <a:spcPts val="3110"/>
              </a:lnSpc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809625" algn="l"/>
                <a:tab pos="810260" algn="l"/>
              </a:tabLst>
            </a:pPr>
            <a:r>
              <a:rPr lang="en-US" sz="2800" dirty="0"/>
              <a:t>Mandatory cost sharing: The sponsor stipulates that cost sharing or matching funds are required as a condition of receiving an award. </a:t>
            </a:r>
          </a:p>
          <a:p>
            <a:pPr marL="1266191" lvl="1" indent="-457200">
              <a:lnSpc>
                <a:spcPts val="3110"/>
              </a:lnSpc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809625" algn="l"/>
                <a:tab pos="810260" algn="l"/>
              </a:tabLst>
            </a:pPr>
            <a:r>
              <a:rPr lang="en-US" sz="2800" dirty="0"/>
              <a:t>Voluntary Committed cost sharing: The sponsor does not stipulate that cost sharing or matching funds are required but the PI/Co-PI/Investigator includes such cost sharing in the proposal budget. Voluntary cost sharing is required to have approval prior to submitting the proposal.</a:t>
            </a:r>
          </a:p>
          <a:p>
            <a:pPr marL="1266191" lvl="1" indent="-457200">
              <a:lnSpc>
                <a:spcPts val="3110"/>
              </a:lnSpc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809625" algn="l"/>
                <a:tab pos="810260" algn="l"/>
              </a:tabLst>
            </a:pPr>
            <a:r>
              <a:rPr lang="en-US" sz="2800" dirty="0"/>
              <a:t>In-Kind cost sharing: ´ Provision of goods and/or services whose value can be established by reliance on what those goods and/or services are worth in the open marketplace. </a:t>
            </a:r>
          </a:p>
          <a:p>
            <a:pPr marL="808991" indent="-457200">
              <a:lnSpc>
                <a:spcPts val="3110"/>
              </a:lnSpc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809625" algn="l"/>
                <a:tab pos="810260" algn="l"/>
              </a:tabLst>
            </a:pPr>
            <a:r>
              <a:rPr lang="en-US" sz="2800" dirty="0">
                <a:solidFill>
                  <a:srgbClr val="000000"/>
                </a:solidFill>
                <a:latin typeface="WordVisi_MSFontService"/>
              </a:rPr>
              <a:t>Implications of Cost Share: </a:t>
            </a:r>
          </a:p>
          <a:p>
            <a:pPr marL="1266191" lvl="1" indent="-457200">
              <a:lnSpc>
                <a:spcPts val="3110"/>
              </a:lnSpc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809625" algn="l"/>
                <a:tab pos="810260" algn="l"/>
              </a:tabLst>
            </a:pPr>
            <a:r>
              <a:rPr lang="en-US" sz="2800" dirty="0">
                <a:solidFill>
                  <a:srgbClr val="000000"/>
                </a:solidFill>
                <a:latin typeface="WordVisi_MSFontService"/>
              </a:rPr>
              <a:t>Encumbered funds and maintenance of documentation </a:t>
            </a:r>
          </a:p>
          <a:p>
            <a:pPr marL="351791">
              <a:lnSpc>
                <a:spcPts val="3110"/>
              </a:lnSpc>
              <a:spcBef>
                <a:spcPts val="95"/>
              </a:spcBef>
              <a:tabLst>
                <a:tab pos="809625" algn="l"/>
                <a:tab pos="810260" algn="l"/>
              </a:tabLst>
            </a:pPr>
            <a:endParaRPr lang="en-US" sz="2800" dirty="0">
              <a:solidFill>
                <a:srgbClr val="000000"/>
              </a:solidFill>
              <a:latin typeface="WordVisi_MSFontService"/>
            </a:endParaRPr>
          </a:p>
          <a:p>
            <a:pPr marL="351791">
              <a:lnSpc>
                <a:spcPts val="3110"/>
              </a:lnSpc>
              <a:spcBef>
                <a:spcPts val="95"/>
              </a:spcBef>
              <a:tabLst>
                <a:tab pos="809625" algn="l"/>
                <a:tab pos="810260" algn="l"/>
              </a:tabLst>
            </a:pPr>
            <a:endParaRPr lang="en-US" sz="2800" dirty="0">
              <a:solidFill>
                <a:srgbClr val="000000"/>
              </a:solidFill>
              <a:latin typeface="WordVisi_MSFontService"/>
            </a:endParaRPr>
          </a:p>
          <a:p>
            <a:pPr marL="809625" indent="-457834">
              <a:lnSpc>
                <a:spcPts val="3110"/>
              </a:lnSpc>
              <a:spcBef>
                <a:spcPts val="95"/>
              </a:spcBef>
              <a:buFont typeface="Wingdings"/>
              <a:buChar char=""/>
              <a:tabLst>
                <a:tab pos="809625" algn="l"/>
                <a:tab pos="810260" algn="l"/>
              </a:tabLst>
            </a:pPr>
            <a:endParaRPr lang="en-US" sz="2800" dirty="0">
              <a:solidFill>
                <a:srgbClr val="000000"/>
              </a:solidFill>
              <a:latin typeface="WordVisi_MSFontService"/>
              <a:cs typeface="Calibri"/>
            </a:endParaRPr>
          </a:p>
          <a:p>
            <a:pPr marL="809625" indent="-457834">
              <a:lnSpc>
                <a:spcPts val="3110"/>
              </a:lnSpc>
              <a:spcBef>
                <a:spcPts val="95"/>
              </a:spcBef>
              <a:buFont typeface="Wingdings"/>
              <a:buChar char=""/>
              <a:tabLst>
                <a:tab pos="809625" algn="l"/>
                <a:tab pos="810260" algn="l"/>
              </a:tabLst>
            </a:pPr>
            <a:endParaRPr lang="en-US"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64"/>
              </a:spcBef>
            </a:pPr>
            <a:endParaRPr sz="3150" dirty="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694944"/>
            <a:ext cx="11644884" cy="169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07E7D4-00A3-16BB-8582-4CE6EC95D0DB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3094791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45" y="248570"/>
            <a:ext cx="8703603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Budget</a:t>
            </a:r>
            <a:r>
              <a:rPr sz="4400" spc="-40" dirty="0"/>
              <a:t> </a:t>
            </a:r>
            <a:r>
              <a:rPr sz="4400" spc="-20" dirty="0"/>
              <a:t>Justification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67245" y="1626235"/>
            <a:ext cx="10925175" cy="3872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detailed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explanation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of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budget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in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narrative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form.</a:t>
            </a:r>
            <a:r>
              <a:rPr sz="3600" spc="7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The </a:t>
            </a:r>
            <a:r>
              <a:rPr sz="3600" spc="-79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justification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needs</a:t>
            </a:r>
            <a:r>
              <a:rPr sz="3600" spc="5" dirty="0">
                <a:latin typeface="Calibri"/>
                <a:cs typeface="Calibri"/>
              </a:rPr>
              <a:t> to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carefully</a:t>
            </a:r>
            <a:r>
              <a:rPr sz="3600" spc="7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justify</a:t>
            </a:r>
            <a:r>
              <a:rPr sz="3600" spc="7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all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expenses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that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are 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included</a:t>
            </a:r>
            <a:r>
              <a:rPr sz="3600" spc="11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in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budget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5" dirty="0">
                <a:latin typeface="Calibri"/>
                <a:cs typeface="Calibri"/>
              </a:rPr>
              <a:t>to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show that </a:t>
            </a:r>
            <a:r>
              <a:rPr sz="3600" dirty="0">
                <a:latin typeface="Calibri"/>
                <a:cs typeface="Calibri"/>
              </a:rPr>
              <a:t>each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budget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item</a:t>
            </a:r>
            <a:r>
              <a:rPr sz="3600" spc="6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is 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necessary </a:t>
            </a:r>
            <a:r>
              <a:rPr sz="3600" spc="-40" dirty="0">
                <a:latin typeface="Calibri"/>
                <a:cs typeface="Calibri"/>
              </a:rPr>
              <a:t>for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successful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completion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of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project.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 dirty="0">
              <a:latin typeface="Calibri"/>
              <a:cs typeface="Calibri"/>
            </a:endParaRPr>
          </a:p>
          <a:p>
            <a:pPr marL="12700" marR="38989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Calibri"/>
                <a:cs typeface="Calibri"/>
              </a:rPr>
              <a:t>* </a:t>
            </a:r>
            <a:r>
              <a:rPr sz="3600" spc="-5" dirty="0">
                <a:latin typeface="Calibri"/>
                <a:cs typeface="Calibri"/>
              </a:rPr>
              <a:t>Be </a:t>
            </a:r>
            <a:r>
              <a:rPr sz="3600" spc="-25" dirty="0">
                <a:latin typeface="Calibri"/>
                <a:cs typeface="Calibri"/>
              </a:rPr>
              <a:t>sure </a:t>
            </a:r>
            <a:r>
              <a:rPr sz="3600" dirty="0">
                <a:latin typeface="Calibri"/>
                <a:cs typeface="Calibri"/>
              </a:rPr>
              <a:t>that the </a:t>
            </a:r>
            <a:r>
              <a:rPr sz="3600" spc="-5" dirty="0">
                <a:latin typeface="Calibri"/>
                <a:cs typeface="Calibri"/>
              </a:rPr>
              <a:t>budget </a:t>
            </a:r>
            <a:r>
              <a:rPr sz="3600" spc="-15" dirty="0">
                <a:latin typeface="Calibri"/>
                <a:cs typeface="Calibri"/>
              </a:rPr>
              <a:t>justification </a:t>
            </a:r>
            <a:r>
              <a:rPr sz="3600" spc="-10" dirty="0">
                <a:latin typeface="Calibri"/>
                <a:cs typeface="Calibri"/>
              </a:rPr>
              <a:t>matches </a:t>
            </a:r>
            <a:r>
              <a:rPr sz="3600" dirty="0">
                <a:latin typeface="Calibri"/>
                <a:cs typeface="Calibri"/>
              </a:rPr>
              <a:t>what </a:t>
            </a:r>
            <a:r>
              <a:rPr sz="3600" spc="-20" dirty="0">
                <a:latin typeface="Calibri"/>
                <a:cs typeface="Calibri"/>
              </a:rPr>
              <a:t>was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put</a:t>
            </a:r>
            <a:r>
              <a:rPr sz="3600" spc="-15" dirty="0">
                <a:latin typeface="Calibri"/>
                <a:cs typeface="Calibri"/>
              </a:rPr>
              <a:t> in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budget.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59" y="1115377"/>
            <a:ext cx="11644884" cy="169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D16456-37B6-F4AF-5765-5EEE234278EB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6024-C23D-2050-C376-5D84E432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CFPCA Dean’s Office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F236-BF9B-FA30-565D-2FCFC27F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pc="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Grants &amp; Awards Support Team (GAST)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/>
              <a:t>Supports</a:t>
            </a:r>
            <a:r>
              <a:rPr lang="en-US" dirty="0"/>
              <a:t> grant prospecting, writing, reviewing faculty/staff proposals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/>
              <a:t>Supports</a:t>
            </a:r>
            <a:r>
              <a:rPr lang="en-US" dirty="0"/>
              <a:t> faculty/department staff with budget development, CAYUSE questions, MOA/MOUs, and others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/>
              <a:t>Supports</a:t>
            </a:r>
            <a:r>
              <a:rPr lang="en-US" dirty="0"/>
              <a:t> CFPCA pre-award approval process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/>
              <a:t>Hosts</a:t>
            </a:r>
            <a:r>
              <a:rPr lang="en-US" dirty="0"/>
              <a:t> workshops for faculty and staff </a:t>
            </a:r>
          </a:p>
          <a:p>
            <a:pPr marL="45718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73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0C3A6-976E-48DC-8F0D-6BAEC88B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11276990" cy="2031325"/>
          </a:xfrm>
        </p:spPr>
        <p:txBody>
          <a:bodyPr/>
          <a:lstStyle/>
          <a:p>
            <a:pPr algn="ctr"/>
            <a:r>
              <a:rPr lang="en-US" sz="4400" dirty="0"/>
              <a:t>Questions? 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53B5F4A7-777A-40FE-B141-1403F4CD9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65" y="365059"/>
            <a:ext cx="6919070" cy="5295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1026E2-C2CB-9CAE-8F84-CE9AA3D9834A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181002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9C45-C10A-B400-F929-EADDA2DD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CFPCA Dean’s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5990-0EAF-13B9-DC34-CBE23853D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Supports</a:t>
            </a:r>
            <a:r>
              <a:rPr lang="en-US" dirty="0"/>
              <a:t> “grant seeking/grant getting” infrastructure at the Department and College level </a:t>
            </a:r>
            <a:endParaRPr lang="en-US" u="sng" dirty="0"/>
          </a:p>
          <a:p>
            <a:r>
              <a:rPr lang="en-US" u="sng" dirty="0"/>
              <a:t>Supports</a:t>
            </a:r>
            <a:r>
              <a:rPr lang="en-US" dirty="0"/>
              <a:t> post-award budget compliance</a:t>
            </a:r>
          </a:p>
          <a:p>
            <a:r>
              <a:rPr lang="en-US" u="sng" dirty="0"/>
              <a:t>Sponsors and distributes</a:t>
            </a:r>
            <a:r>
              <a:rPr lang="en-US" dirty="0"/>
              <a:t> College Awards and Research/Scholarly Funding </a:t>
            </a:r>
          </a:p>
          <a:p>
            <a:r>
              <a:rPr lang="en-US" u="sng" dirty="0"/>
              <a:t>Communicates</a:t>
            </a:r>
            <a:r>
              <a:rPr lang="en-US" dirty="0"/>
              <a:t> achievements to the University </a:t>
            </a:r>
            <a:r>
              <a:rPr lang="en-US"/>
              <a:t>and larger community </a:t>
            </a:r>
            <a:r>
              <a:rPr lang="en-US" dirty="0"/>
              <a:t>(Expressions)</a:t>
            </a:r>
          </a:p>
        </p:txBody>
      </p:sp>
    </p:spTree>
    <p:extLst>
      <p:ext uri="{BB962C8B-B14F-4D97-AF65-F5344CB8AC3E}">
        <p14:creationId xmlns:p14="http://schemas.microsoft.com/office/powerpoint/2010/main" val="239359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5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064"/>
            <a:ext cx="12192000" cy="4816961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b="1" dirty="0">
                <a:solidFill>
                  <a:srgbClr val="0C54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College of Fine, Performing, and </a:t>
            </a:r>
            <a:br>
              <a:rPr lang="en-US" b="1" dirty="0">
                <a:solidFill>
                  <a:srgbClr val="0C5449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solidFill>
                  <a:srgbClr val="0C544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 Arts 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Nuts and Bolts of the Proposal Process: Life Cycle of a Grant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AC12C1-EFEF-4EDC-B5E0-4950C4ADC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211" y="5921476"/>
            <a:ext cx="2470608" cy="8163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1E7EF-AAD4-4CF0-9255-CA01F035E5CF}"/>
              </a:ext>
            </a:extLst>
          </p:cNvPr>
          <p:cNvSpPr txBox="1"/>
          <p:nvPr/>
        </p:nvSpPr>
        <p:spPr>
          <a:xfrm>
            <a:off x="7407564" y="6134253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  <p:extLst>
      <p:ext uri="{BB962C8B-B14F-4D97-AF65-F5344CB8AC3E}">
        <p14:creationId xmlns:p14="http://schemas.microsoft.com/office/powerpoint/2010/main" val="266073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705" y="340233"/>
            <a:ext cx="695882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800" spc="-1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Grant </a:t>
            </a:r>
            <a:r>
              <a:rPr sz="4800" spc="-1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sz="4800" spc="-15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sz="4800" spc="-26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sz="4800" spc="-18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</a:t>
            </a:r>
            <a:r>
              <a:rPr sz="4800" spc="-1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sz="4800" spc="-28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sz="4800" spc="-16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sz="4800" spc="-15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sz="4800" spc="-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942" y="2906776"/>
            <a:ext cx="1823720" cy="1302385"/>
            <a:chOff x="43942" y="2906776"/>
            <a:chExt cx="1823720" cy="1302385"/>
          </a:xfrm>
        </p:grpSpPr>
        <p:sp>
          <p:nvSpPr>
            <p:cNvPr id="4" name="object 4"/>
            <p:cNvSpPr/>
            <p:nvPr/>
          </p:nvSpPr>
          <p:spPr>
            <a:xfrm>
              <a:off x="50292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8B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292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491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3520" y="3223958"/>
            <a:ext cx="1332865" cy="635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114"/>
              </a:spcBef>
            </a:pPr>
            <a:r>
              <a:rPr sz="2000" b="0" spc="80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000" b="0" spc="3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000" b="0" spc="5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000" b="0" spc="-20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2000" b="0" spc="30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2000" b="0" spc="-4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000" b="0" spc="3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2000" b="0" spc="-4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2000" b="0" spc="5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endParaRPr sz="2000" dirty="0">
              <a:latin typeface="Calibri Light"/>
              <a:cs typeface="Calibri Light"/>
            </a:endParaRPr>
          </a:p>
          <a:p>
            <a:pPr marR="2540" algn="ctr">
              <a:lnSpc>
                <a:spcPts val="2390"/>
              </a:lnSpc>
            </a:pP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Source</a:t>
            </a:r>
            <a:endParaRPr sz="2000" dirty="0">
              <a:latin typeface="Calibri Light"/>
              <a:cs typeface="Calibr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85973" y="2906776"/>
            <a:ext cx="1823720" cy="1302385"/>
            <a:chOff x="2585973" y="2906776"/>
            <a:chExt cx="1823720" cy="1302385"/>
          </a:xfrm>
        </p:grpSpPr>
        <p:sp>
          <p:nvSpPr>
            <p:cNvPr id="8" name="object 8"/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8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73629" y="2956958"/>
            <a:ext cx="922655" cy="124585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7785">
              <a:lnSpc>
                <a:spcPts val="2390"/>
              </a:lnSpc>
              <a:spcBef>
                <a:spcPts val="114"/>
              </a:spcBef>
            </a:pP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Prepare</a:t>
            </a:r>
            <a:r>
              <a:rPr lang="en-US" sz="2000" b="0" dirty="0">
                <a:solidFill>
                  <a:srgbClr val="FFFFFF"/>
                </a:solidFill>
                <a:latin typeface="Calibri Light"/>
                <a:cs typeface="Calibri Light"/>
              </a:rPr>
              <a:t> and Submit</a:t>
            </a: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ts val="2390"/>
              </a:lnSpc>
            </a:pPr>
            <a:r>
              <a:rPr sz="2000" b="0" spc="60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25" dirty="0">
                <a:solidFill>
                  <a:srgbClr val="FFFFFF"/>
                </a:solidFill>
                <a:latin typeface="Calibri Light"/>
                <a:cs typeface="Calibri Light"/>
              </a:rPr>
              <a:t>ro</a:t>
            </a:r>
            <a:r>
              <a:rPr sz="2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2000" b="0" spc="-4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2000" b="0" spc="1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endParaRPr sz="2000" dirty="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37150" y="2906776"/>
            <a:ext cx="1823720" cy="1302385"/>
            <a:chOff x="5137150" y="2906776"/>
            <a:chExt cx="1823720" cy="1302385"/>
          </a:xfrm>
        </p:grpSpPr>
        <p:sp>
          <p:nvSpPr>
            <p:cNvPr id="12" name="object 12"/>
            <p:cNvSpPr/>
            <p:nvPr/>
          </p:nvSpPr>
          <p:spPr>
            <a:xfrm>
              <a:off x="5143500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1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43500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1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51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20842" y="3247898"/>
            <a:ext cx="1339850" cy="5956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50" b="0" spc="20" dirty="0">
                <a:solidFill>
                  <a:srgbClr val="FFFFFF"/>
                </a:solidFill>
                <a:latin typeface="Calibri Light"/>
                <a:cs typeface="Calibri Light"/>
              </a:rPr>
              <a:t>Accept/Setup</a:t>
            </a:r>
            <a:endParaRPr sz="185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50" b="0" spc="35" dirty="0">
                <a:solidFill>
                  <a:srgbClr val="FFFFFF"/>
                </a:solidFill>
                <a:latin typeface="Calibri Light"/>
                <a:cs typeface="Calibri Light"/>
              </a:rPr>
              <a:t>Award</a:t>
            </a:r>
            <a:endParaRPr sz="185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679181" y="2906776"/>
            <a:ext cx="1823720" cy="1302385"/>
            <a:chOff x="7679181" y="2906776"/>
            <a:chExt cx="1823720" cy="1302385"/>
          </a:xfrm>
        </p:grpSpPr>
        <p:sp>
          <p:nvSpPr>
            <p:cNvPr id="16" name="object 16"/>
            <p:cNvSpPr/>
            <p:nvPr/>
          </p:nvSpPr>
          <p:spPr>
            <a:xfrm>
              <a:off x="7685531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8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85531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998332" y="3223958"/>
            <a:ext cx="875665" cy="635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14"/>
              </a:spcBef>
            </a:pPr>
            <a:r>
              <a:rPr sz="2000" b="0" spc="20" dirty="0">
                <a:solidFill>
                  <a:srgbClr val="FFFFFF"/>
                </a:solidFill>
                <a:latin typeface="Calibri Light"/>
                <a:cs typeface="Calibri Light"/>
              </a:rPr>
              <a:t>Manage</a:t>
            </a:r>
            <a:endParaRPr sz="2000">
              <a:latin typeface="Calibri Light"/>
              <a:cs typeface="Calibri Light"/>
            </a:endParaRPr>
          </a:p>
          <a:p>
            <a:pPr marL="104139">
              <a:lnSpc>
                <a:spcPts val="2390"/>
              </a:lnSpc>
            </a:pPr>
            <a:r>
              <a:rPr sz="2000" b="0" spc="15" dirty="0">
                <a:solidFill>
                  <a:srgbClr val="FFFFFF"/>
                </a:solidFill>
                <a:latin typeface="Calibri Light"/>
                <a:cs typeface="Calibri Light"/>
              </a:rPr>
              <a:t>Award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230357" y="2906776"/>
            <a:ext cx="1823720" cy="1302385"/>
            <a:chOff x="10230357" y="2906776"/>
            <a:chExt cx="1823720" cy="1302385"/>
          </a:xfrm>
        </p:grpSpPr>
        <p:sp>
          <p:nvSpPr>
            <p:cNvPr id="20" name="object 20"/>
            <p:cNvSpPr/>
            <p:nvPr/>
          </p:nvSpPr>
          <p:spPr>
            <a:xfrm>
              <a:off x="10236707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36707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510519" y="3223958"/>
            <a:ext cx="942975" cy="635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114"/>
              </a:spcBef>
            </a:pPr>
            <a:r>
              <a:rPr sz="2000" b="0" spc="15" dirty="0">
                <a:solidFill>
                  <a:srgbClr val="FFFFFF"/>
                </a:solidFill>
                <a:latin typeface="Calibri Light"/>
                <a:cs typeface="Calibri Light"/>
              </a:rPr>
              <a:t>Closeout</a:t>
            </a:r>
            <a:endParaRPr sz="2000">
              <a:latin typeface="Calibri Light"/>
              <a:cs typeface="Calibri Light"/>
            </a:endParaRPr>
          </a:p>
          <a:p>
            <a:pPr marL="11430" algn="ctr">
              <a:lnSpc>
                <a:spcPts val="2390"/>
              </a:lnSpc>
            </a:pPr>
            <a:r>
              <a:rPr sz="2000" b="0" spc="15" dirty="0">
                <a:solidFill>
                  <a:srgbClr val="FFFFFF"/>
                </a:solidFill>
                <a:latin typeface="Calibri Light"/>
                <a:cs typeface="Calibri Light"/>
              </a:rPr>
              <a:t>Award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1463039"/>
            <a:ext cx="11635740" cy="160020"/>
          </a:xfrm>
          <a:prstGeom prst="rect">
            <a:avLst/>
          </a:prstGeom>
        </p:spPr>
      </p:pic>
      <p:sp>
        <p:nvSpPr>
          <p:cNvPr id="24" name="object 2">
            <a:extLst>
              <a:ext uri="{FF2B5EF4-FFF2-40B4-BE49-F238E27FC236}">
                <a16:creationId xmlns:a16="http://schemas.microsoft.com/office/drawing/2014/main" id="{A7734B36-B9BE-0158-7C03-7E89E4BE3B1F}"/>
              </a:ext>
            </a:extLst>
          </p:cNvPr>
          <p:cNvSpPr txBox="1">
            <a:spLocks/>
          </p:cNvSpPr>
          <p:nvPr/>
        </p:nvSpPr>
        <p:spPr>
          <a:xfrm>
            <a:off x="577353" y="1924448"/>
            <a:ext cx="3354567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i="1" spc="-1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Pre-Award</a:t>
            </a:r>
            <a:endParaRPr lang="en-US" sz="4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A49C3C3-5826-220D-8FC2-0DA4241189D7}"/>
              </a:ext>
            </a:extLst>
          </p:cNvPr>
          <p:cNvSpPr txBox="1">
            <a:spLocks/>
          </p:cNvSpPr>
          <p:nvPr/>
        </p:nvSpPr>
        <p:spPr>
          <a:xfrm>
            <a:off x="5519430" y="1924448"/>
            <a:ext cx="4904730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i="1" spc="-130" dirty="0">
                <a:solidFill>
                  <a:srgbClr val="252525"/>
                </a:solidFill>
              </a:rPr>
              <a:t>         </a:t>
            </a:r>
            <a:r>
              <a:rPr lang="en-US" sz="4000" i="1" spc="-13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Post-Award</a:t>
            </a:r>
            <a:endParaRPr lang="en-US" sz="40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5FAF8A-A9EF-7E6B-97B6-76A4CD39BE20}"/>
              </a:ext>
            </a:extLst>
          </p:cNvPr>
          <p:cNvSpPr txBox="1"/>
          <p:nvPr/>
        </p:nvSpPr>
        <p:spPr>
          <a:xfrm>
            <a:off x="7208882" y="6113107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064"/>
            <a:ext cx="12192000" cy="4816961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AC12C1-EFEF-4EDC-B5E0-4950C4ADC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211" y="5921476"/>
            <a:ext cx="2470608" cy="8163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1E7EF-AAD4-4CF0-9255-CA01F035E5CF}"/>
              </a:ext>
            </a:extLst>
          </p:cNvPr>
          <p:cNvSpPr txBox="1"/>
          <p:nvPr/>
        </p:nvSpPr>
        <p:spPr>
          <a:xfrm>
            <a:off x="7407564" y="6134253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4DAA9AB-8375-5762-8E2D-847318D4F235}"/>
              </a:ext>
            </a:extLst>
          </p:cNvPr>
          <p:cNvGrpSpPr/>
          <p:nvPr/>
        </p:nvGrpSpPr>
        <p:grpSpPr>
          <a:xfrm>
            <a:off x="43942" y="2906776"/>
            <a:ext cx="1823720" cy="1302385"/>
            <a:chOff x="43942" y="2906776"/>
            <a:chExt cx="1823720" cy="13023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6D1147F-D6D0-47A5-0461-735CCB0114AE}"/>
                </a:ext>
              </a:extLst>
            </p:cNvPr>
            <p:cNvSpPr/>
            <p:nvPr/>
          </p:nvSpPr>
          <p:spPr>
            <a:xfrm>
              <a:off x="50292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8BC500"/>
            </a:solidFill>
          </p:spPr>
          <p:txBody>
            <a:bodyPr wrap="square" lIns="0" tIns="0" rIns="0" bIns="0" rtlCol="0"/>
            <a:lstStyle/>
            <a:p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DFC281A-6E71-0698-8508-89AC8EB2C934}"/>
                </a:ext>
              </a:extLst>
            </p:cNvPr>
            <p:cNvSpPr/>
            <p:nvPr/>
          </p:nvSpPr>
          <p:spPr>
            <a:xfrm>
              <a:off x="50292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49100"/>
              </a:solidFill>
            </a:ln>
          </p:spPr>
          <p:txBody>
            <a:bodyPr wrap="square" lIns="0" tIns="0" rIns="0" bIns="0" rtlCol="0"/>
            <a:lstStyle/>
            <a:p>
              <a:endParaRPr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403C78DD-7F76-5F9B-FA10-B8E19063BD38}"/>
              </a:ext>
            </a:extLst>
          </p:cNvPr>
          <p:cNvSpPr txBox="1"/>
          <p:nvPr/>
        </p:nvSpPr>
        <p:spPr>
          <a:xfrm>
            <a:off x="123520" y="3223958"/>
            <a:ext cx="1332865" cy="635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114"/>
              </a:spcBef>
            </a:pPr>
            <a:r>
              <a:rPr sz="2000" b="0" spc="80" dirty="0">
                <a:latin typeface="Calibri Light"/>
                <a:cs typeface="Calibri Light"/>
              </a:rPr>
              <a:t>F</a:t>
            </a:r>
            <a:r>
              <a:rPr sz="2000" b="0" spc="-15" dirty="0">
                <a:latin typeface="Calibri Light"/>
                <a:cs typeface="Calibri Light"/>
              </a:rPr>
              <a:t>i</a:t>
            </a:r>
            <a:r>
              <a:rPr sz="2000" b="0" spc="30" dirty="0">
                <a:latin typeface="Calibri Light"/>
                <a:cs typeface="Calibri Light"/>
              </a:rPr>
              <a:t>n</a:t>
            </a:r>
            <a:r>
              <a:rPr sz="2000" b="0" spc="5" dirty="0">
                <a:latin typeface="Calibri Light"/>
                <a:cs typeface="Calibri Light"/>
              </a:rPr>
              <a:t>d</a:t>
            </a:r>
            <a:r>
              <a:rPr sz="2000" b="0" spc="-204" dirty="0">
                <a:latin typeface="Calibri Light"/>
                <a:cs typeface="Calibri Light"/>
              </a:rPr>
              <a:t> </a:t>
            </a:r>
            <a:r>
              <a:rPr sz="2000" b="0" spc="10" dirty="0">
                <a:latin typeface="Calibri Light"/>
                <a:cs typeface="Calibri Light"/>
              </a:rPr>
              <a:t>F</a:t>
            </a:r>
            <a:r>
              <a:rPr sz="2000" b="0" spc="30" dirty="0">
                <a:latin typeface="Calibri Light"/>
                <a:cs typeface="Calibri Light"/>
              </a:rPr>
              <a:t>u</a:t>
            </a:r>
            <a:r>
              <a:rPr sz="2000" b="0" spc="-40" dirty="0">
                <a:latin typeface="Calibri Light"/>
                <a:cs typeface="Calibri Light"/>
              </a:rPr>
              <a:t>n</a:t>
            </a:r>
            <a:r>
              <a:rPr sz="2000" b="0" spc="30" dirty="0">
                <a:latin typeface="Calibri Light"/>
                <a:cs typeface="Calibri Light"/>
              </a:rPr>
              <a:t>d</a:t>
            </a:r>
            <a:r>
              <a:rPr sz="2000" b="0" spc="-15" dirty="0">
                <a:latin typeface="Calibri Light"/>
                <a:cs typeface="Calibri Light"/>
              </a:rPr>
              <a:t>i</a:t>
            </a:r>
            <a:r>
              <a:rPr sz="2000" b="0" spc="-40" dirty="0">
                <a:latin typeface="Calibri Light"/>
                <a:cs typeface="Calibri Light"/>
              </a:rPr>
              <a:t>n</a:t>
            </a:r>
            <a:r>
              <a:rPr sz="2000" b="0" spc="5" dirty="0">
                <a:latin typeface="Calibri Light"/>
                <a:cs typeface="Calibri Light"/>
              </a:rPr>
              <a:t>g</a:t>
            </a:r>
            <a:endParaRPr sz="2000" dirty="0">
              <a:latin typeface="Calibri Light"/>
              <a:cs typeface="Calibri Light"/>
            </a:endParaRPr>
          </a:p>
          <a:p>
            <a:pPr marR="2540" algn="ctr">
              <a:lnSpc>
                <a:spcPts val="2390"/>
              </a:lnSpc>
            </a:pPr>
            <a:r>
              <a:rPr sz="2000" b="0" spc="10" dirty="0">
                <a:latin typeface="Calibri Light"/>
                <a:cs typeface="Calibri Light"/>
              </a:rPr>
              <a:t>Source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3A785-FA61-8567-500E-AC8B54D8B5DA}"/>
              </a:ext>
            </a:extLst>
          </p:cNvPr>
          <p:cNvSpPr txBox="1"/>
          <p:nvPr/>
        </p:nvSpPr>
        <p:spPr>
          <a:xfrm>
            <a:off x="2249424" y="512064"/>
            <a:ext cx="935431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36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Principal</a:t>
            </a:r>
            <a:r>
              <a:rPr lang="en-US" sz="3600" spc="-18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3600" spc="-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Investigator/Co-PI/Investigator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3600" spc="-25" dirty="0">
              <a:solidFill>
                <a:srgbClr val="25252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lang="en-US" sz="3600" spc="-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Identify a source </a:t>
            </a:r>
          </a:p>
          <a:p>
            <a:pPr marL="1498600" lvl="2" indent="-571500"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lang="en-US" sz="3600" spc="-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OVPR </a:t>
            </a:r>
          </a:p>
          <a:p>
            <a:pPr marL="1498600" lvl="2" indent="-571500"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lang="en-US" sz="3600" spc="-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Corporate and Foundation Relations </a:t>
            </a:r>
          </a:p>
          <a:p>
            <a:pPr marL="1498600" lvl="2" indent="-571500"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CFPCA Grants and Awards Support Team (GAST) at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cfpca-research@wayne.edu</a:t>
            </a:r>
            <a:endParaRPr lang="en-US" sz="3600" spc="-25" dirty="0">
              <a:solidFill>
                <a:srgbClr val="25252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lang="en-US" sz="3600" spc="-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Review guidelines</a:t>
            </a:r>
          </a:p>
        </p:txBody>
      </p:sp>
      <p:pic>
        <p:nvPicPr>
          <p:cNvPr id="8" name="object 23">
            <a:extLst>
              <a:ext uri="{FF2B5EF4-FFF2-40B4-BE49-F238E27FC236}">
                <a16:creationId xmlns:a16="http://schemas.microsoft.com/office/drawing/2014/main" id="{5240AE8F-A06C-E0A2-F42D-082DBA97DB5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743" y="1463039"/>
            <a:ext cx="11635740" cy="1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064"/>
            <a:ext cx="12192000" cy="4816961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AC12C1-EFEF-4EDC-B5E0-4950C4ADC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211" y="5921476"/>
            <a:ext cx="2470608" cy="8163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1E7EF-AAD4-4CF0-9255-CA01F035E5CF}"/>
              </a:ext>
            </a:extLst>
          </p:cNvPr>
          <p:cNvSpPr txBox="1"/>
          <p:nvPr/>
        </p:nvSpPr>
        <p:spPr>
          <a:xfrm>
            <a:off x="7407564" y="6134253"/>
            <a:ext cx="463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</a:rPr>
              <a:t>cfpca.wayne.edu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03C78DD-7F76-5F9B-FA10-B8E19063BD38}"/>
              </a:ext>
            </a:extLst>
          </p:cNvPr>
          <p:cNvSpPr txBox="1"/>
          <p:nvPr/>
        </p:nvSpPr>
        <p:spPr>
          <a:xfrm>
            <a:off x="123520" y="3223958"/>
            <a:ext cx="1332865" cy="635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114"/>
              </a:spcBef>
            </a:pPr>
            <a:r>
              <a:rPr sz="2000" b="0" spc="80" dirty="0">
                <a:latin typeface="Calibri Light"/>
                <a:cs typeface="Calibri Light"/>
              </a:rPr>
              <a:t>F</a:t>
            </a:r>
            <a:r>
              <a:rPr sz="2000" b="0" spc="-15" dirty="0">
                <a:latin typeface="Calibri Light"/>
                <a:cs typeface="Calibri Light"/>
              </a:rPr>
              <a:t>i</a:t>
            </a:r>
            <a:r>
              <a:rPr sz="2000" b="0" spc="30" dirty="0">
                <a:latin typeface="Calibri Light"/>
                <a:cs typeface="Calibri Light"/>
              </a:rPr>
              <a:t>n</a:t>
            </a:r>
            <a:r>
              <a:rPr sz="2000" b="0" spc="5" dirty="0">
                <a:latin typeface="Calibri Light"/>
                <a:cs typeface="Calibri Light"/>
              </a:rPr>
              <a:t>d</a:t>
            </a:r>
            <a:r>
              <a:rPr sz="2000" b="0" spc="-204" dirty="0">
                <a:latin typeface="Calibri Light"/>
                <a:cs typeface="Calibri Light"/>
              </a:rPr>
              <a:t> </a:t>
            </a:r>
            <a:r>
              <a:rPr sz="2000" b="0" spc="10" dirty="0">
                <a:latin typeface="Calibri Light"/>
                <a:cs typeface="Calibri Light"/>
              </a:rPr>
              <a:t>F</a:t>
            </a:r>
            <a:r>
              <a:rPr sz="2000" b="0" spc="30" dirty="0">
                <a:latin typeface="Calibri Light"/>
                <a:cs typeface="Calibri Light"/>
              </a:rPr>
              <a:t>u</a:t>
            </a:r>
            <a:r>
              <a:rPr sz="2000" b="0" spc="-40" dirty="0">
                <a:latin typeface="Calibri Light"/>
                <a:cs typeface="Calibri Light"/>
              </a:rPr>
              <a:t>n</a:t>
            </a:r>
            <a:r>
              <a:rPr sz="2000" b="0" spc="30" dirty="0">
                <a:latin typeface="Calibri Light"/>
                <a:cs typeface="Calibri Light"/>
              </a:rPr>
              <a:t>d</a:t>
            </a:r>
            <a:r>
              <a:rPr sz="2000" b="0" spc="-15" dirty="0">
                <a:latin typeface="Calibri Light"/>
                <a:cs typeface="Calibri Light"/>
              </a:rPr>
              <a:t>i</a:t>
            </a:r>
            <a:r>
              <a:rPr sz="2000" b="0" spc="-40" dirty="0">
                <a:latin typeface="Calibri Light"/>
                <a:cs typeface="Calibri Light"/>
              </a:rPr>
              <a:t>n</a:t>
            </a:r>
            <a:r>
              <a:rPr sz="2000" b="0" spc="5" dirty="0">
                <a:latin typeface="Calibri Light"/>
                <a:cs typeface="Calibri Light"/>
              </a:rPr>
              <a:t>g</a:t>
            </a:r>
            <a:endParaRPr sz="2000" dirty="0">
              <a:latin typeface="Calibri Light"/>
              <a:cs typeface="Calibri Light"/>
            </a:endParaRPr>
          </a:p>
          <a:p>
            <a:pPr marR="2540" algn="ctr">
              <a:lnSpc>
                <a:spcPts val="2390"/>
              </a:lnSpc>
            </a:pPr>
            <a:r>
              <a:rPr sz="2000" b="0" spc="10" dirty="0">
                <a:latin typeface="Calibri Light"/>
                <a:cs typeface="Calibri Light"/>
              </a:rPr>
              <a:t>Source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3A785-FA61-8567-500E-AC8B54D8B5DA}"/>
              </a:ext>
            </a:extLst>
          </p:cNvPr>
          <p:cNvSpPr txBox="1"/>
          <p:nvPr/>
        </p:nvSpPr>
        <p:spPr>
          <a:xfrm>
            <a:off x="2249424" y="512064"/>
            <a:ext cx="9354312" cy="519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3600" spc="10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Principal</a:t>
            </a:r>
            <a:r>
              <a:rPr lang="en-US" sz="3600" spc="-18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3600" spc="-25" dirty="0">
                <a:solidFill>
                  <a:srgbClr val="25252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Investigator/Co-PI/Investigator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3600" spc="-25" dirty="0">
              <a:solidFill>
                <a:srgbClr val="25252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469900" marR="5080" indent="-457834">
              <a:lnSpc>
                <a:spcPct val="661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Writes the grant proposal. </a:t>
            </a:r>
          </a:p>
          <a:p>
            <a:pPr marL="12066" marR="5080">
              <a:lnSpc>
                <a:spcPct val="66100"/>
              </a:lnSpc>
              <a:spcBef>
                <a:spcPts val="5"/>
              </a:spcBef>
              <a:tabLst>
                <a:tab pos="469900" algn="l"/>
                <a:tab pos="470534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900" marR="5080" indent="-457834">
              <a:lnSpc>
                <a:spcPct val="661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Completes budget and budget narrative</a:t>
            </a:r>
          </a:p>
          <a:p>
            <a:pPr marL="12066" marR="5080">
              <a:lnSpc>
                <a:spcPct val="66100"/>
              </a:lnSpc>
              <a:spcBef>
                <a:spcPts val="5"/>
              </a:spcBef>
              <a:tabLst>
                <a:tab pos="469900" algn="l"/>
                <a:tab pos="470534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(including CFPCA Course Buyout form). </a:t>
            </a:r>
          </a:p>
          <a:p>
            <a:pPr marL="12066" marR="5080">
              <a:lnSpc>
                <a:spcPct val="66100"/>
              </a:lnSpc>
              <a:spcBef>
                <a:spcPts val="5"/>
              </a:spcBef>
              <a:tabLst>
                <a:tab pos="469900" algn="l"/>
                <a:tab pos="470534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26466" marR="5080" lvl="1" indent="-457200">
              <a:lnSpc>
                <a:spcPct val="66100"/>
              </a:lnSpc>
              <a:spcBef>
                <a:spcPts val="5"/>
              </a:spcBef>
              <a:buFont typeface="Wingdings" panose="05000000000000000000" pitchFamily="2" charset="2"/>
              <a:buChar char="§"/>
              <a:tabLst>
                <a:tab pos="469900" algn="l"/>
                <a:tab pos="470534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If questions arise while creating the budget and/or budget narrative, faculty is to consult with the department staff person assigned to support pre-award budget processes. </a:t>
            </a:r>
          </a:p>
          <a:p>
            <a:pPr marL="926466" marR="5080" lvl="1" indent="-457200">
              <a:lnSpc>
                <a:spcPct val="66100"/>
              </a:lnSpc>
              <a:spcBef>
                <a:spcPts val="5"/>
              </a:spcBef>
              <a:buFont typeface="Wingdings" panose="05000000000000000000" pitchFamily="2" charset="2"/>
              <a:buChar char="§"/>
              <a:tabLst>
                <a:tab pos="469900" algn="l"/>
                <a:tab pos="470534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26466" marR="5080" lvl="1" indent="-457200">
              <a:lnSpc>
                <a:spcPct val="66100"/>
              </a:lnSpc>
              <a:spcBef>
                <a:spcPts val="5"/>
              </a:spcBef>
              <a:buFont typeface="Wingdings" panose="05000000000000000000" pitchFamily="2" charset="2"/>
              <a:buChar char="§"/>
              <a:tabLst>
                <a:tab pos="469900" algn="l"/>
                <a:tab pos="470534" algn="l"/>
              </a:tabLs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If the department staff person cannot answer the question GAST will respond.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3600" spc="-25" dirty="0">
              <a:solidFill>
                <a:srgbClr val="252525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8" name="object 23">
            <a:extLst>
              <a:ext uri="{FF2B5EF4-FFF2-40B4-BE49-F238E27FC236}">
                <a16:creationId xmlns:a16="http://schemas.microsoft.com/office/drawing/2014/main" id="{5240AE8F-A06C-E0A2-F42D-082DBA97DB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743" y="1463039"/>
            <a:ext cx="11635740" cy="160020"/>
          </a:xfrm>
          <a:prstGeom prst="rect">
            <a:avLst/>
          </a:prstGeom>
        </p:spPr>
      </p:pic>
      <p:grpSp>
        <p:nvGrpSpPr>
          <p:cNvPr id="11" name="object 7">
            <a:extLst>
              <a:ext uri="{FF2B5EF4-FFF2-40B4-BE49-F238E27FC236}">
                <a16:creationId xmlns:a16="http://schemas.microsoft.com/office/drawing/2014/main" id="{A28AF572-D47B-8C59-3290-F11FAB9B8065}"/>
              </a:ext>
            </a:extLst>
          </p:cNvPr>
          <p:cNvGrpSpPr/>
          <p:nvPr/>
        </p:nvGrpSpPr>
        <p:grpSpPr>
          <a:xfrm>
            <a:off x="0" y="2920544"/>
            <a:ext cx="1823720" cy="1861768"/>
            <a:chOff x="2585973" y="2906776"/>
            <a:chExt cx="1823720" cy="1302385"/>
          </a:xfrm>
        </p:grpSpPr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10EF7340-C2B7-4FB5-F1F4-116EB55869CF}"/>
                </a:ext>
              </a:extLst>
            </p:cNvPr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1165860" y="0"/>
                  </a:moveTo>
                  <a:lnTo>
                    <a:pt x="0" y="0"/>
                  </a:lnTo>
                  <a:lnTo>
                    <a:pt x="0" y="1289558"/>
                  </a:lnTo>
                  <a:lnTo>
                    <a:pt x="1165860" y="1289558"/>
                  </a:lnTo>
                  <a:lnTo>
                    <a:pt x="1810512" y="644778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488F906A-9315-9C2C-C9D9-A90716F57FC0}"/>
                </a:ext>
              </a:extLst>
            </p:cNvPr>
            <p:cNvSpPr/>
            <p:nvPr/>
          </p:nvSpPr>
          <p:spPr>
            <a:xfrm>
              <a:off x="2592323" y="2913126"/>
              <a:ext cx="1811020" cy="1289685"/>
            </a:xfrm>
            <a:custGeom>
              <a:avLst/>
              <a:gdLst/>
              <a:ahLst/>
              <a:cxnLst/>
              <a:rect l="l" t="t" r="r" b="b"/>
              <a:pathLst>
                <a:path w="1811020" h="1289685">
                  <a:moveTo>
                    <a:pt x="0" y="0"/>
                  </a:moveTo>
                  <a:lnTo>
                    <a:pt x="1165860" y="0"/>
                  </a:lnTo>
                  <a:lnTo>
                    <a:pt x="1810512" y="644778"/>
                  </a:lnTo>
                  <a:lnTo>
                    <a:pt x="1165860" y="1289558"/>
                  </a:lnTo>
                  <a:lnTo>
                    <a:pt x="0" y="12895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8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0">
            <a:extLst>
              <a:ext uri="{FF2B5EF4-FFF2-40B4-BE49-F238E27FC236}">
                <a16:creationId xmlns:a16="http://schemas.microsoft.com/office/drawing/2014/main" id="{43AF8F2C-F5F7-B78F-0C94-23AF03645B64}"/>
              </a:ext>
            </a:extLst>
          </p:cNvPr>
          <p:cNvSpPr txBox="1"/>
          <p:nvPr/>
        </p:nvSpPr>
        <p:spPr>
          <a:xfrm>
            <a:off x="237743" y="2948809"/>
            <a:ext cx="922655" cy="186140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7785">
              <a:lnSpc>
                <a:spcPts val="2390"/>
              </a:lnSpc>
              <a:spcBef>
                <a:spcPts val="114"/>
              </a:spcBef>
            </a:pPr>
            <a:r>
              <a:rPr sz="2000" b="0" dirty="0">
                <a:latin typeface="Calibri Light"/>
                <a:cs typeface="Calibri Light"/>
              </a:rPr>
              <a:t>Prepare</a:t>
            </a:r>
            <a:r>
              <a:rPr lang="en-US" sz="2000" b="0" dirty="0">
                <a:latin typeface="Calibri Light"/>
                <a:cs typeface="Calibri Light"/>
              </a:rPr>
              <a:t> and Submit</a:t>
            </a: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ts val="2390"/>
              </a:lnSpc>
            </a:pPr>
            <a:r>
              <a:rPr sz="2000" b="0" spc="60" dirty="0">
                <a:latin typeface="Calibri Light"/>
                <a:cs typeface="Calibri Light"/>
              </a:rPr>
              <a:t>P</a:t>
            </a:r>
            <a:r>
              <a:rPr sz="2000" b="0" spc="25" dirty="0">
                <a:latin typeface="Calibri Light"/>
                <a:cs typeface="Calibri Light"/>
              </a:rPr>
              <a:t>ro</a:t>
            </a:r>
            <a:r>
              <a:rPr sz="2000" b="0" spc="-35" dirty="0">
                <a:latin typeface="Calibri Light"/>
                <a:cs typeface="Calibri Light"/>
              </a:rPr>
              <a:t>p</a:t>
            </a:r>
            <a:r>
              <a:rPr sz="2000" b="0" spc="-40" dirty="0">
                <a:latin typeface="Calibri Light"/>
                <a:cs typeface="Calibri Light"/>
              </a:rPr>
              <a:t>o</a:t>
            </a:r>
            <a:r>
              <a:rPr sz="2000" b="0" spc="10" dirty="0">
                <a:latin typeface="Calibri Light"/>
                <a:cs typeface="Calibri Light"/>
              </a:rPr>
              <a:t>s</a:t>
            </a:r>
            <a:r>
              <a:rPr sz="2000" b="0" spc="-15" dirty="0">
                <a:latin typeface="Calibri Light"/>
                <a:cs typeface="Calibri Light"/>
              </a:rPr>
              <a:t>a</a:t>
            </a:r>
            <a:r>
              <a:rPr sz="2000" b="0" dirty="0">
                <a:latin typeface="Calibri Light"/>
                <a:cs typeface="Calibri Light"/>
              </a:rPr>
              <a:t>l</a:t>
            </a:r>
            <a:r>
              <a:rPr lang="en-US" sz="2000" b="0" dirty="0">
                <a:latin typeface="Calibri Light"/>
                <a:cs typeface="Calibri Light"/>
              </a:rPr>
              <a:t> to CFPCA</a:t>
            </a:r>
            <a:endParaRPr sz="20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35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523210D26BA7449BD993DC832F384C" ma:contentTypeVersion="5" ma:contentTypeDescription="Create a new document." ma:contentTypeScope="" ma:versionID="5535781c1182077cb74eccdd092581ce">
  <xsd:schema xmlns:xsd="http://www.w3.org/2001/XMLSchema" xmlns:xs="http://www.w3.org/2001/XMLSchema" xmlns:p="http://schemas.microsoft.com/office/2006/metadata/properties" xmlns:ns2="0b08794b-b394-4ed8-b37f-a831cba3b181" xmlns:ns3="3fe7b743-0aff-42e4-b35f-17fce8494f10" targetNamespace="http://schemas.microsoft.com/office/2006/metadata/properties" ma:root="true" ma:fieldsID="38aafe3ff19d3ed1f40b8a2ada013005" ns2:_="" ns3:_="">
    <xsd:import namespace="0b08794b-b394-4ed8-b37f-a831cba3b181"/>
    <xsd:import namespace="3fe7b743-0aff-42e4-b35f-17fce8494f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8794b-b394-4ed8-b37f-a831cba3b1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7b743-0aff-42e4-b35f-17fce8494f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e7b743-0aff-42e4-b35f-17fce8494f10">
      <UserInfo>
        <DisplayName>Rachel Wallace</DisplayName>
        <AccountId>499</AccountId>
        <AccountType/>
      </UserInfo>
      <UserInfo>
        <DisplayName>Nicole Morris</DisplayName>
        <AccountId>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425212-B94C-4760-90B9-4192BB0B5823}">
  <ds:schemaRefs>
    <ds:schemaRef ds:uri="0b08794b-b394-4ed8-b37f-a831cba3b181"/>
    <ds:schemaRef ds:uri="3fe7b743-0aff-42e4-b35f-17fce8494f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5C94C6-0E22-4141-830F-1999F22966FD}">
  <ds:schemaRefs>
    <ds:schemaRef ds:uri="0b08794b-b394-4ed8-b37f-a831cba3b181"/>
    <ds:schemaRef ds:uri="3fe7b743-0aff-42e4-b35f-17fce8494f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6A49BE-D343-44E8-9927-BAB8DF57BC1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51cdec9-811d-471d-bbe6-dd3d8d54c28b}" enabled="0" method="" siteId="{e51cdec9-811d-471d-bbe6-dd3d8d54c28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1521</Words>
  <Application>Microsoft Office PowerPoint</Application>
  <PresentationFormat>Widescreen</PresentationFormat>
  <Paragraphs>211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Lato</vt:lpstr>
      <vt:lpstr>Wingdings</vt:lpstr>
      <vt:lpstr>WordVisi_MSFontService</vt:lpstr>
      <vt:lpstr>Office Theme</vt:lpstr>
      <vt:lpstr>College of Fine, Performing, and  Communication Arts   Engagement in Research and Scholarly Work at WSU  Welcome!</vt:lpstr>
      <vt:lpstr>Presenters   Dr. Kelly Young, Associate Dean, CFPCA  Dr. Beth Barton, Associate Professor-Research, CFPCA  Julie Burtch, Senior Director, Foundation Relations Dr. Rachel Wallace, Assistant Vice President for Research Development, OVPR Shawn Wright, Communications Officer, CFPCA </vt:lpstr>
      <vt:lpstr>CFPCA Dean’s Office </vt:lpstr>
      <vt:lpstr>CFPCA Dean’s Office</vt:lpstr>
      <vt:lpstr>PowerPoint Presentation</vt:lpstr>
      <vt:lpstr>College of Fine, Performing, and  Communication Arts   The Nuts and Bolts of the Proposal Process: Life Cycle of a Grant   </vt:lpstr>
      <vt:lpstr>Grant Life-Cycle</vt:lpstr>
      <vt:lpstr> </vt:lpstr>
      <vt:lpstr> </vt:lpstr>
      <vt:lpstr> </vt:lpstr>
      <vt:lpstr>PowerPoint Presentation</vt:lpstr>
      <vt:lpstr>Roles &amp; Responsibilities </vt:lpstr>
      <vt:lpstr>Roles &amp; Responsibilities </vt:lpstr>
      <vt:lpstr>Roles and Responsibilities </vt:lpstr>
      <vt:lpstr>PowerPoint Presentation</vt:lpstr>
      <vt:lpstr>Grant Approval Process Timeline  </vt:lpstr>
      <vt:lpstr>PowerPoint Presentation</vt:lpstr>
      <vt:lpstr>Post-Award</vt:lpstr>
      <vt:lpstr>PI/Co-PI/Investigator: Post-Award</vt:lpstr>
      <vt:lpstr>Department Support Staff: Post-Award</vt:lpstr>
      <vt:lpstr>GAST: Post-Award</vt:lpstr>
      <vt:lpstr>PowerPoint Presentation</vt:lpstr>
      <vt:lpstr>Budget Preparation:</vt:lpstr>
      <vt:lpstr>Budget Components: Direct Costs vs. Indirect Costs</vt:lpstr>
      <vt:lpstr>Course Buyout vs Course Release </vt:lpstr>
      <vt:lpstr>PowerPoint Presentation</vt:lpstr>
      <vt:lpstr>PowerPoint Presentation</vt:lpstr>
      <vt:lpstr>Cost Share </vt:lpstr>
      <vt:lpstr>Budget Justification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click</dc:creator>
  <cp:lastModifiedBy>Elizabeth Barton</cp:lastModifiedBy>
  <cp:revision>36</cp:revision>
  <dcterms:created xsi:type="dcterms:W3CDTF">2017-03-24T20:12:23Z</dcterms:created>
  <dcterms:modified xsi:type="dcterms:W3CDTF">2024-09-13T00:09:19Z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0x0101000A523210D26BA7449BD993DC832F384C</vt:lpwstr>
  </property>
</Properties>
</file>