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74" r:id="rId6"/>
    <p:sldId id="310" r:id="rId7"/>
    <p:sldId id="305" r:id="rId8"/>
    <p:sldId id="311" r:id="rId9"/>
    <p:sldId id="323" r:id="rId10"/>
    <p:sldId id="283" r:id="rId11"/>
    <p:sldId id="32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69FA8A-D325-4316-9BB7-3A8AF153B7D2}">
          <p14:sldIdLst>
            <p14:sldId id="256"/>
            <p14:sldId id="274"/>
            <p14:sldId id="310"/>
            <p14:sldId id="305"/>
            <p14:sldId id="311"/>
            <p14:sldId id="323"/>
            <p14:sldId id="283"/>
            <p14:sldId id="3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ennefather" initials="MP" lastIdx="1" clrIdx="0">
    <p:extLst>
      <p:ext uri="{19B8F6BF-5375-455C-9EA6-DF929625EA0E}">
        <p15:presenceInfo xmlns:p15="http://schemas.microsoft.com/office/powerpoint/2012/main" userId="S-1-5-21-1604651501-2026589554-2877008191-57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9F9B0-238B-4897-A300-4728AACE3840}" v="8" dt="2023-03-07T14:58:10.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28" autoAdjust="0"/>
  </p:normalViewPr>
  <p:slideViewPr>
    <p:cSldViewPr snapToGrid="0">
      <p:cViewPr varScale="1">
        <p:scale>
          <a:sx n="46" d="100"/>
          <a:sy n="46" d="100"/>
        </p:scale>
        <p:origin x="134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A9E58-6DFC-4485-BFD4-4A12D3C80EBF}"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6458A-1257-4AFA-9B66-8CE85FBD7B4E}" type="slidenum">
              <a:rPr lang="en-US" smtClean="0"/>
              <a:t>‹#›</a:t>
            </a:fld>
            <a:endParaRPr lang="en-US"/>
          </a:p>
        </p:txBody>
      </p:sp>
    </p:spTree>
    <p:extLst>
      <p:ext uri="{BB962C8B-B14F-4D97-AF65-F5344CB8AC3E}">
        <p14:creationId xmlns:p14="http://schemas.microsoft.com/office/powerpoint/2010/main" val="131402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to open, will have CFR team introduce themselves (name, position, what that means, i.e. Julie Burtch, Senior Director FR, connect faculty on main campus to foundations)</a:t>
            </a:r>
          </a:p>
        </p:txBody>
      </p:sp>
      <p:sp>
        <p:nvSpPr>
          <p:cNvPr id="4" name="Slide Number Placeholder 3"/>
          <p:cNvSpPr>
            <a:spLocks noGrp="1"/>
          </p:cNvSpPr>
          <p:nvPr>
            <p:ph type="sldNum" sz="quarter" idx="5"/>
          </p:nvPr>
        </p:nvSpPr>
        <p:spPr/>
        <p:txBody>
          <a:bodyPr/>
          <a:lstStyle/>
          <a:p>
            <a:fld id="{F356458A-1257-4AFA-9B66-8CE85FBD7B4E}" type="slidenum">
              <a:rPr lang="en-US" smtClean="0"/>
              <a:t>1</a:t>
            </a:fld>
            <a:endParaRPr lang="en-US"/>
          </a:p>
        </p:txBody>
      </p:sp>
    </p:spTree>
    <p:extLst>
      <p:ext uri="{BB962C8B-B14F-4D97-AF65-F5344CB8AC3E}">
        <p14:creationId xmlns:p14="http://schemas.microsoft.com/office/powerpoint/2010/main" val="61264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2</a:t>
            </a:fld>
            <a:endParaRPr lang="en-US"/>
          </a:p>
        </p:txBody>
      </p:sp>
    </p:spTree>
    <p:extLst>
      <p:ext uri="{BB962C8B-B14F-4D97-AF65-F5344CB8AC3E}">
        <p14:creationId xmlns:p14="http://schemas.microsoft.com/office/powerpoint/2010/main" val="283473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know</a:t>
            </a:r>
            <a:r>
              <a:rPr lang="en-US" baseline="0" dirty="0"/>
              <a:t> your audience</a:t>
            </a:r>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3</a:t>
            </a:fld>
            <a:endParaRPr lang="en-US"/>
          </a:p>
        </p:txBody>
      </p:sp>
    </p:spTree>
    <p:extLst>
      <p:ext uri="{BB962C8B-B14F-4D97-AF65-F5344CB8AC3E}">
        <p14:creationId xmlns:p14="http://schemas.microsoft.com/office/powerpoint/2010/main" val="505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4</a:t>
            </a:fld>
            <a:endParaRPr lang="en-US"/>
          </a:p>
        </p:txBody>
      </p:sp>
    </p:spTree>
    <p:extLst>
      <p:ext uri="{BB962C8B-B14F-4D97-AF65-F5344CB8AC3E}">
        <p14:creationId xmlns:p14="http://schemas.microsoft.com/office/powerpoint/2010/main" val="406170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5</a:t>
            </a:fld>
            <a:endParaRPr lang="en-US"/>
          </a:p>
        </p:txBody>
      </p:sp>
    </p:spTree>
    <p:extLst>
      <p:ext uri="{BB962C8B-B14F-4D97-AF65-F5344CB8AC3E}">
        <p14:creationId xmlns:p14="http://schemas.microsoft.com/office/powerpoint/2010/main" val="288125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Foundations, associations</a:t>
            </a:r>
            <a:r>
              <a:rPr lang="en-US" baseline="0" dirty="0"/>
              <a:t> and corporations can take anywhere from days to six months to respond to concepts, letters of intent or proposals</a:t>
            </a:r>
            <a:r>
              <a:rPr lang="en-US" dirty="0"/>
              <a:t>. Generally, plan</a:t>
            </a:r>
            <a:r>
              <a:rPr lang="en-US" baseline="0" dirty="0"/>
              <a:t> for 6-12 months ahead for funding needs. Also a good idea to start working on submissions at least two months in advance (when and if you can). This is another great reason to have your case for support or concept paper written. Then you are ready to add the major details to a larger proposal. </a:t>
            </a:r>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6</a:t>
            </a:fld>
            <a:endParaRPr lang="en-US"/>
          </a:p>
        </p:txBody>
      </p:sp>
    </p:spTree>
    <p:extLst>
      <p:ext uri="{BB962C8B-B14F-4D97-AF65-F5344CB8AC3E}">
        <p14:creationId xmlns:p14="http://schemas.microsoft.com/office/powerpoint/2010/main" val="417415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6458A-1257-4AFA-9B66-8CE85FBD7B4E}" type="slidenum">
              <a:rPr lang="en-US" smtClean="0"/>
              <a:t>7</a:t>
            </a:fld>
            <a:endParaRPr lang="en-US"/>
          </a:p>
        </p:txBody>
      </p:sp>
    </p:spTree>
    <p:extLst>
      <p:ext uri="{BB962C8B-B14F-4D97-AF65-F5344CB8AC3E}">
        <p14:creationId xmlns:p14="http://schemas.microsoft.com/office/powerpoint/2010/main" val="96100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6458A-1257-4AFA-9B66-8CE85FBD7B4E}" type="slidenum">
              <a:rPr lang="en-US" smtClean="0"/>
              <a:t>8</a:t>
            </a:fld>
            <a:endParaRPr lang="en-US"/>
          </a:p>
        </p:txBody>
      </p:sp>
    </p:spTree>
    <p:extLst>
      <p:ext uri="{BB962C8B-B14F-4D97-AF65-F5344CB8AC3E}">
        <p14:creationId xmlns:p14="http://schemas.microsoft.com/office/powerpoint/2010/main" val="202228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2373AF-25A5-7F4D-BE76-0D04B06EC3A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78999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85006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90424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3155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73AF-25A5-7F4D-BE76-0D04B06EC3A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3775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373AF-25A5-7F4D-BE76-0D04B06EC3A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11845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2373AF-25A5-7F4D-BE76-0D04B06EC3A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01872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373AF-25A5-7F4D-BE76-0D04B06EC3A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93987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73AF-25A5-7F4D-BE76-0D04B06EC3A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42559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77455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64159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73AF-25A5-7F4D-BE76-0D04B06EC3AC}" type="datetimeFigureOut">
              <a:rPr lang="en-US" smtClean="0"/>
              <a:t>9/12/2024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F9C1F-DB74-1E4B-8839-30A600129FD3}" type="slidenum">
              <a:rPr lang="en-US" smtClean="0"/>
              <a:t>‹#›</a:t>
            </a:fld>
            <a:endParaRPr lang="en-US"/>
          </a:p>
        </p:txBody>
      </p:sp>
    </p:spTree>
    <p:extLst>
      <p:ext uri="{BB962C8B-B14F-4D97-AF65-F5344CB8AC3E}">
        <p14:creationId xmlns:p14="http://schemas.microsoft.com/office/powerpoint/2010/main" val="133648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ving.wayne.edu/cf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mailto:julie.burtch@wayne.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C PPT Template 1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0725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4932" y="487052"/>
            <a:ext cx="2974694" cy="707886"/>
          </a:xfrm>
          <a:prstGeom prst="rect">
            <a:avLst/>
          </a:prstGeom>
          <a:noFill/>
        </p:spPr>
        <p:txBody>
          <a:bodyPr wrap="square" rtlCol="0">
            <a:spAutoFit/>
          </a:bodyPr>
          <a:lstStyle/>
          <a:p>
            <a:r>
              <a:rPr lang="en-US" sz="4000"/>
              <a:t>We can help!</a:t>
            </a:r>
          </a:p>
        </p:txBody>
      </p:sp>
      <p:sp>
        <p:nvSpPr>
          <p:cNvPr id="3" name="TextBox 2"/>
          <p:cNvSpPr txBox="1"/>
          <p:nvPr/>
        </p:nvSpPr>
        <p:spPr>
          <a:xfrm>
            <a:off x="889762" y="1194938"/>
            <a:ext cx="6065133" cy="3554819"/>
          </a:xfrm>
          <a:prstGeom prst="rect">
            <a:avLst/>
          </a:prstGeom>
          <a:noFill/>
        </p:spPr>
        <p:txBody>
          <a:bodyPr wrap="square" lIns="91440" tIns="45720" rIns="91440" bIns="45720" rtlCol="0" anchor="t">
            <a:spAutoFit/>
          </a:bodyPr>
          <a:lstStyle/>
          <a:p>
            <a:pPr marL="342900" indent="-342900">
              <a:spcAft>
                <a:spcPts val="600"/>
              </a:spcAft>
              <a:buFont typeface="Courier New" panose="02070309020205020404" pitchFamily="49" charset="0"/>
              <a:buChar char="o"/>
            </a:pPr>
            <a:r>
              <a:rPr lang="en-US" sz="2000" dirty="0">
                <a:latin typeface="Arial"/>
                <a:cs typeface="Arial"/>
              </a:rPr>
              <a:t>Connect foundations with university projects and priorities</a:t>
            </a:r>
          </a:p>
          <a:p>
            <a:pPr marL="342900" indent="-342900">
              <a:spcAft>
                <a:spcPts val="600"/>
              </a:spcAft>
              <a:buFont typeface="Courier New" panose="02070309020205020404" pitchFamily="49" charset="0"/>
              <a:buChar char="o"/>
            </a:pPr>
            <a:r>
              <a:rPr lang="en-US" sz="2000" dirty="0">
                <a:latin typeface="Arial"/>
                <a:cs typeface="Arial"/>
              </a:rPr>
              <a:t>Assist with writing and editing letters of inquiry, proposals and concepts</a:t>
            </a:r>
          </a:p>
          <a:p>
            <a:pPr marL="342900" indent="-342900">
              <a:spcAft>
                <a:spcPts val="600"/>
              </a:spcAft>
              <a:buFont typeface="Courier New" panose="02070309020205020404" pitchFamily="49" charset="0"/>
              <a:buChar char="o"/>
            </a:pPr>
            <a:r>
              <a:rPr lang="en-US" sz="2000" dirty="0">
                <a:latin typeface="Arial"/>
                <a:cs typeface="Arial"/>
              </a:rPr>
              <a:t>Provide historical giving and relationship information</a:t>
            </a:r>
          </a:p>
          <a:p>
            <a:pPr marL="342900" indent="-342900">
              <a:spcAft>
                <a:spcPts val="600"/>
              </a:spcAft>
              <a:buFont typeface="Courier New" panose="02070309020205020404" pitchFamily="49" charset="0"/>
              <a:buChar char="o"/>
            </a:pPr>
            <a:r>
              <a:rPr lang="en-US" sz="2000" dirty="0">
                <a:latin typeface="Arial"/>
                <a:cs typeface="Arial"/>
              </a:rPr>
              <a:t>Leverage student and community partners to help foundations fulfill their mission</a:t>
            </a:r>
          </a:p>
          <a:p>
            <a:pPr marL="342900" indent="-342900">
              <a:spcAft>
                <a:spcPts val="600"/>
              </a:spcAft>
              <a:buFont typeface="Courier New" panose="02070309020205020404" pitchFamily="49" charset="0"/>
              <a:buChar char="o"/>
            </a:pPr>
            <a:r>
              <a:rPr lang="en-US" sz="2000" dirty="0">
                <a:latin typeface="Arial"/>
                <a:cs typeface="Arial"/>
              </a:rPr>
              <a:t>Set up meetings with foundations</a:t>
            </a:r>
          </a:p>
          <a:p>
            <a:pPr marL="342900" indent="-342900">
              <a:spcAft>
                <a:spcPts val="600"/>
              </a:spcAft>
              <a:buFont typeface="Courier New" panose="02070309020205020404" pitchFamily="49" charset="0"/>
              <a:buChar char="o"/>
            </a:pPr>
            <a:r>
              <a:rPr lang="en-US" sz="2000" dirty="0">
                <a:latin typeface="Arial"/>
                <a:cs typeface="Arial"/>
              </a:rPr>
              <a:t>RFP list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620" r="11943"/>
          <a:stretch/>
        </p:blipFill>
        <p:spPr>
          <a:xfrm>
            <a:off x="7504253" y="-1"/>
            <a:ext cx="4687747" cy="5949387"/>
          </a:xfrm>
          <a:prstGeom prst="rect">
            <a:avLst/>
          </a:prstGeom>
        </p:spPr>
      </p:pic>
    </p:spTree>
    <p:extLst>
      <p:ext uri="{BB962C8B-B14F-4D97-AF65-F5344CB8AC3E}">
        <p14:creationId xmlns:p14="http://schemas.microsoft.com/office/powerpoint/2010/main" val="142467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78"/>
            <a:ext cx="10515600" cy="1325563"/>
          </a:xfrm>
        </p:spPr>
        <p:txBody>
          <a:bodyPr/>
          <a:lstStyle/>
          <a:p>
            <a:r>
              <a:rPr lang="en-US" dirty="0"/>
              <a:t>Foundation Motivations</a:t>
            </a:r>
            <a:br>
              <a:rPr lang="en-US" dirty="0"/>
            </a:br>
            <a:endParaRPr lang="en-US" dirty="0"/>
          </a:p>
        </p:txBody>
      </p:sp>
      <p:sp>
        <p:nvSpPr>
          <p:cNvPr id="3" name="Content Placeholder 2"/>
          <p:cNvSpPr>
            <a:spLocks noGrp="1"/>
          </p:cNvSpPr>
          <p:nvPr>
            <p:ph idx="1"/>
          </p:nvPr>
        </p:nvSpPr>
        <p:spPr>
          <a:xfrm>
            <a:off x="838200" y="1253331"/>
            <a:ext cx="10515600" cy="4351338"/>
          </a:xfrm>
        </p:spPr>
        <p:txBody>
          <a:bodyPr>
            <a:normAutofit/>
          </a:bodyPr>
          <a:lstStyle/>
          <a:p>
            <a:r>
              <a:rPr lang="en-US" dirty="0"/>
              <a:t>Foundations enter into partnerships</a:t>
            </a:r>
          </a:p>
          <a:p>
            <a:pPr lvl="1"/>
            <a:r>
              <a:rPr lang="en-US" dirty="0"/>
              <a:t>Outsource their philanthropic ideals</a:t>
            </a:r>
          </a:p>
          <a:p>
            <a:pPr lvl="1"/>
            <a:r>
              <a:rPr lang="en-US" dirty="0"/>
              <a:t>Seek to advance their mission</a:t>
            </a:r>
          </a:p>
          <a:p>
            <a:pPr lvl="1"/>
            <a:r>
              <a:rPr lang="en-US" dirty="0"/>
              <a:t>Expect accountability and reporting</a:t>
            </a:r>
          </a:p>
          <a:p>
            <a:pPr lvl="1"/>
            <a:r>
              <a:rPr lang="en-US" dirty="0"/>
              <a:t>Support well defined plans</a:t>
            </a:r>
          </a:p>
          <a:p>
            <a:pPr lvl="1"/>
            <a:r>
              <a:rPr lang="en-US" dirty="0"/>
              <a:t>Provide funding for a few years, not sustainably</a:t>
            </a:r>
          </a:p>
          <a:p>
            <a:r>
              <a:rPr lang="en-US" dirty="0"/>
              <a:t>Associations</a:t>
            </a:r>
          </a:p>
          <a:p>
            <a:pPr lvl="1"/>
            <a:r>
              <a:rPr lang="en-US" dirty="0"/>
              <a:t>Seek to advance a specific priority</a:t>
            </a:r>
          </a:p>
          <a:p>
            <a:pPr lvl="1"/>
            <a:r>
              <a:rPr lang="en-US" dirty="0"/>
              <a:t>Often require membership </a:t>
            </a:r>
          </a:p>
        </p:txBody>
      </p:sp>
    </p:spTree>
    <p:extLst>
      <p:ext uri="{BB962C8B-B14F-4D97-AF65-F5344CB8AC3E}">
        <p14:creationId xmlns:p14="http://schemas.microsoft.com/office/powerpoint/2010/main" val="131667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8673" y="1703285"/>
            <a:ext cx="5014869" cy="2831544"/>
          </a:xfrm>
          <a:prstGeom prst="rect">
            <a:avLst/>
          </a:prstGeom>
          <a:noFill/>
        </p:spPr>
        <p:txBody>
          <a:bodyPr wrap="square" lIns="91440" tIns="45720" rIns="91440" bIns="45720" rtlCol="0" anchor="t">
            <a:spAutoFit/>
          </a:bodyPr>
          <a:lstStyle/>
          <a:p>
            <a:pPr marL="285750" indent="-285750">
              <a:spcAft>
                <a:spcPts val="600"/>
              </a:spcAft>
              <a:buFont typeface="Courier New" panose="02070309020205020404" pitchFamily="49" charset="0"/>
              <a:buChar char="o"/>
            </a:pPr>
            <a:r>
              <a:rPr lang="en-US" sz="2400" dirty="0">
                <a:latin typeface="Arial"/>
                <a:cs typeface="Arial"/>
              </a:rPr>
              <a:t>How well your project aligns with their values and priorities</a:t>
            </a:r>
            <a:endParaRPr lang="en-US" sz="2400" dirty="0">
              <a:latin typeface="Arial "/>
            </a:endParaRPr>
          </a:p>
          <a:p>
            <a:pPr marL="285750" indent="-285750">
              <a:spcAft>
                <a:spcPts val="600"/>
              </a:spcAft>
              <a:buFont typeface="Courier New" panose="02070309020205020404" pitchFamily="49" charset="0"/>
              <a:buChar char="o"/>
            </a:pPr>
            <a:r>
              <a:rPr lang="en-US" sz="2400" dirty="0">
                <a:latin typeface="Arial "/>
              </a:rPr>
              <a:t>Impact: What is going to affect the largest number of people?</a:t>
            </a:r>
            <a:endParaRPr lang="en-US" sz="2400" dirty="0"/>
          </a:p>
          <a:p>
            <a:pPr marL="285750" indent="-285750">
              <a:spcAft>
                <a:spcPts val="600"/>
              </a:spcAft>
              <a:buFont typeface="Courier New" panose="02070309020205020404" pitchFamily="49" charset="0"/>
              <a:buChar char="o"/>
            </a:pPr>
            <a:r>
              <a:rPr lang="en-US" sz="2400" dirty="0">
                <a:latin typeface="Arial "/>
              </a:rPr>
              <a:t>Demographics of the participants: Most private funders value diversity.</a:t>
            </a:r>
          </a:p>
        </p:txBody>
      </p:sp>
      <p:sp>
        <p:nvSpPr>
          <p:cNvPr id="4" name="TextBox 3"/>
          <p:cNvSpPr txBox="1"/>
          <p:nvPr/>
        </p:nvSpPr>
        <p:spPr>
          <a:xfrm>
            <a:off x="6458673" y="1057480"/>
            <a:ext cx="5241785" cy="523220"/>
          </a:xfrm>
          <a:prstGeom prst="rect">
            <a:avLst/>
          </a:prstGeom>
          <a:noFill/>
        </p:spPr>
        <p:txBody>
          <a:bodyPr wrap="square" rtlCol="0">
            <a:spAutoFit/>
          </a:bodyPr>
          <a:lstStyle/>
          <a:p>
            <a:r>
              <a:rPr lang="en-US" sz="2800" dirty="0">
                <a:latin typeface="Arial "/>
              </a:rPr>
              <a:t>Private funders want to know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29" y="1080040"/>
            <a:ext cx="5948727" cy="3480453"/>
          </a:xfrm>
          <a:prstGeom prst="rect">
            <a:avLst/>
          </a:prstGeom>
        </p:spPr>
      </p:pic>
    </p:spTree>
    <p:extLst>
      <p:ext uri="{BB962C8B-B14F-4D97-AF65-F5344CB8AC3E}">
        <p14:creationId xmlns:p14="http://schemas.microsoft.com/office/powerpoint/2010/main" val="107490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Budget Basics</a:t>
            </a:r>
          </a:p>
        </p:txBody>
      </p:sp>
      <p:sp>
        <p:nvSpPr>
          <p:cNvPr id="3" name="Content Placeholder 2"/>
          <p:cNvSpPr>
            <a:spLocks noGrp="1"/>
          </p:cNvSpPr>
          <p:nvPr>
            <p:ph idx="1"/>
          </p:nvPr>
        </p:nvSpPr>
        <p:spPr/>
        <p:txBody>
          <a:bodyPr/>
          <a:lstStyle/>
          <a:p>
            <a:r>
              <a:rPr lang="en-US" dirty="0"/>
              <a:t>Work with your business affairs or grants and contracts officer</a:t>
            </a:r>
          </a:p>
          <a:p>
            <a:r>
              <a:rPr lang="en-US" dirty="0"/>
              <a:t>Develop the budget </a:t>
            </a:r>
            <a:r>
              <a:rPr lang="en-US" i="1" dirty="0"/>
              <a:t>before</a:t>
            </a:r>
            <a:r>
              <a:rPr lang="en-US" dirty="0"/>
              <a:t> the proposal is written (at least a draft)</a:t>
            </a:r>
          </a:p>
          <a:p>
            <a:r>
              <a:rPr lang="en-US" dirty="0"/>
              <a:t>Budgets should reflect institutional commitment and compliance</a:t>
            </a:r>
          </a:p>
          <a:p>
            <a:pPr lvl="1"/>
            <a:r>
              <a:rPr lang="en-US" dirty="0"/>
              <a:t>Work with your business affairs office or grants and contracts officer</a:t>
            </a:r>
          </a:p>
          <a:p>
            <a:r>
              <a:rPr lang="en-US" dirty="0"/>
              <a:t>Budgets also tell a story</a:t>
            </a:r>
          </a:p>
          <a:p>
            <a:r>
              <a:rPr lang="en-US" dirty="0"/>
              <a:t>More and more foundations </a:t>
            </a:r>
            <a:r>
              <a:rPr lang="en-US" i="1" dirty="0"/>
              <a:t>scrutinize</a:t>
            </a:r>
            <a:r>
              <a:rPr lang="en-US" dirty="0"/>
              <a:t> budgets</a:t>
            </a:r>
          </a:p>
          <a:p>
            <a:r>
              <a:rPr lang="en-US" dirty="0"/>
              <a:t>Use Excel</a:t>
            </a:r>
          </a:p>
        </p:txBody>
      </p:sp>
    </p:spTree>
    <p:extLst>
      <p:ext uri="{BB962C8B-B14F-4D97-AF65-F5344CB8AC3E}">
        <p14:creationId xmlns:p14="http://schemas.microsoft.com/office/powerpoint/2010/main" val="198795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submissions	</a:t>
            </a:r>
          </a:p>
        </p:txBody>
      </p:sp>
      <p:sp>
        <p:nvSpPr>
          <p:cNvPr id="3" name="Content Placeholder 2"/>
          <p:cNvSpPr>
            <a:spLocks noGrp="1"/>
          </p:cNvSpPr>
          <p:nvPr>
            <p:ph idx="1"/>
          </p:nvPr>
        </p:nvSpPr>
        <p:spPr/>
        <p:txBody>
          <a:bodyPr/>
          <a:lstStyle/>
          <a:p>
            <a:r>
              <a:rPr lang="en-US" dirty="0"/>
              <a:t>Regularly review the RFP list (email and on our website)</a:t>
            </a:r>
          </a:p>
          <a:p>
            <a:r>
              <a:rPr lang="en-US" dirty="0"/>
              <a:t>Annual and anticipated calls</a:t>
            </a:r>
          </a:p>
          <a:p>
            <a:r>
              <a:rPr lang="en-US" dirty="0"/>
              <a:t>Don’t forget SPA</a:t>
            </a:r>
          </a:p>
          <a:p>
            <a:r>
              <a:rPr lang="en-US" dirty="0"/>
              <a:t>Associations deadlines</a:t>
            </a:r>
          </a:p>
        </p:txBody>
      </p:sp>
    </p:spTree>
    <p:extLst>
      <p:ext uri="{BB962C8B-B14F-4D97-AF65-F5344CB8AC3E}">
        <p14:creationId xmlns:p14="http://schemas.microsoft.com/office/powerpoint/2010/main" val="78592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BB31A0-AB43-BE06-8DEC-991146DBBB49}"/>
              </a:ext>
            </a:extLst>
          </p:cNvPr>
          <p:cNvSpPr>
            <a:spLocks noGrp="1"/>
          </p:cNvSpPr>
          <p:nvPr>
            <p:ph idx="1"/>
          </p:nvPr>
        </p:nvSpPr>
        <p:spPr/>
        <p:txBody>
          <a:bodyPr/>
          <a:lstStyle/>
          <a:p>
            <a:r>
              <a:rPr lang="en-US" dirty="0"/>
              <a:t>Community Foundation for Southeast Michigan</a:t>
            </a:r>
          </a:p>
          <a:p>
            <a:r>
              <a:rPr lang="en-US" dirty="0"/>
              <a:t>Creative Capital</a:t>
            </a:r>
          </a:p>
          <a:p>
            <a:r>
              <a:rPr lang="en-US" dirty="0"/>
              <a:t>Teiger Foundation</a:t>
            </a:r>
          </a:p>
          <a:p>
            <a:r>
              <a:rPr lang="en-US" dirty="0"/>
              <a:t>John S. and James L. Knight Foundation</a:t>
            </a:r>
          </a:p>
          <a:p>
            <a:r>
              <a:rPr lang="en-US" dirty="0"/>
              <a:t>Research Funders (MHEF, Russell Sage, Caplan, etc.)</a:t>
            </a:r>
          </a:p>
          <a:p>
            <a:r>
              <a:rPr lang="en-US" dirty="0"/>
              <a:t>Artist Foundations (Warhol, Dedalus, etc.)</a:t>
            </a:r>
          </a:p>
          <a:p>
            <a:r>
              <a:rPr lang="en-US" dirty="0"/>
              <a:t>Fellowships</a:t>
            </a:r>
          </a:p>
          <a:p>
            <a:endParaRPr lang="en-US" dirty="0"/>
          </a:p>
        </p:txBody>
      </p:sp>
      <p:sp>
        <p:nvSpPr>
          <p:cNvPr id="5" name="Title 4"/>
          <p:cNvSpPr txBox="1">
            <a:spLocks noGrp="1"/>
          </p:cNvSpPr>
          <p:nvPr>
            <p:ph type="title"/>
          </p:nvPr>
        </p:nvSpPr>
        <p:spPr>
          <a:xfrm>
            <a:off x="838200" y="365125"/>
            <a:ext cx="10515600" cy="1325563"/>
          </a:xfrm>
          <a:prstGeom prst="rect">
            <a:avLst/>
          </a:prstGeom>
          <a:noFill/>
        </p:spPr>
        <p:txBody>
          <a:bodyPr wrap="square" rtlCol="0">
            <a:spAutoFit/>
          </a:bodyPr>
          <a:lstStyle/>
          <a:p>
            <a:r>
              <a:rPr lang="en-US" sz="4000" b="1" dirty="0"/>
              <a:t>Foundations that support Arts and Communication</a:t>
            </a:r>
          </a:p>
        </p:txBody>
      </p:sp>
    </p:spTree>
    <p:extLst>
      <p:ext uri="{BB962C8B-B14F-4D97-AF65-F5344CB8AC3E}">
        <p14:creationId xmlns:p14="http://schemas.microsoft.com/office/powerpoint/2010/main" val="70907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3830" y="379277"/>
            <a:ext cx="8319710" cy="1261884"/>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Contact us</a:t>
            </a:r>
          </a:p>
          <a:p>
            <a:pPr algn="ctr"/>
            <a:r>
              <a:rPr lang="en-US" sz="3600" dirty="0">
                <a:latin typeface="Arial" panose="020B0604020202020204" pitchFamily="34" charset="0"/>
                <a:cs typeface="Arial" panose="020B0604020202020204" pitchFamily="34" charset="0"/>
                <a:hlinkClick r:id="rId3"/>
              </a:rPr>
              <a:t>https://giving.wayne.edu/cfr</a:t>
            </a:r>
            <a:r>
              <a:rPr lang="en-US" sz="36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91CE8681-4626-4A7B-8D55-677C5BF0B266}"/>
              </a:ext>
            </a:extLst>
          </p:cNvPr>
          <p:cNvSpPr txBox="1"/>
          <p:nvPr/>
        </p:nvSpPr>
        <p:spPr>
          <a:xfrm>
            <a:off x="4328485" y="2095389"/>
            <a:ext cx="4621551" cy="1077218"/>
          </a:xfrm>
          <a:prstGeom prst="rect">
            <a:avLst/>
          </a:prstGeom>
          <a:noFill/>
        </p:spPr>
        <p:txBody>
          <a:bodyPr wrap="square" lIns="91440" tIns="45720" rIns="91440" bIns="45720" rtlCol="0" anchor="t">
            <a:spAutoFit/>
          </a:bodyPr>
          <a:lstStyle/>
          <a:p>
            <a:r>
              <a:rPr lang="en-US" sz="1600" b="1" dirty="0">
                <a:latin typeface="Arial"/>
                <a:cs typeface="Arial"/>
              </a:rPr>
              <a:t>Julie Burtch</a:t>
            </a:r>
            <a:endParaRPr lang="en-US" sz="1600" b="1" dirty="0">
              <a:latin typeface="Arial" panose="020B0604020202020204" pitchFamily="34" charset="0"/>
              <a:cs typeface="Arial" panose="020B0604020202020204" pitchFamily="34" charset="0"/>
            </a:endParaRPr>
          </a:p>
          <a:p>
            <a:r>
              <a:rPr lang="en-US" sz="1600" dirty="0">
                <a:latin typeface="Arial"/>
                <a:ea typeface="+mn-lt"/>
                <a:cs typeface="+mn-lt"/>
              </a:rPr>
              <a:t>Senior Director, Foundation Relations</a:t>
            </a:r>
          </a:p>
          <a:p>
            <a:r>
              <a:rPr lang="en-US" sz="1600" dirty="0">
                <a:latin typeface="Arial"/>
                <a:ea typeface="+mn-lt"/>
                <a:cs typeface="+mn-lt"/>
                <a:hlinkClick r:id="rId4"/>
              </a:rPr>
              <a:t>julie.burtch@wayne.edu</a:t>
            </a:r>
            <a:r>
              <a:rPr lang="en-US" sz="1600" dirty="0">
                <a:latin typeface="Arial"/>
                <a:ea typeface="+mn-lt"/>
                <a:cs typeface="+mn-lt"/>
              </a:rPr>
              <a:t>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309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AC5DEA327A944AD1CFACCBBFD13A5" ma:contentTypeVersion="2" ma:contentTypeDescription="Create a new document." ma:contentTypeScope="" ma:versionID="c66ae48b78e98d7e2b5a5918511cae1c">
  <xsd:schema xmlns:xsd="http://www.w3.org/2001/XMLSchema" xmlns:xs="http://www.w3.org/2001/XMLSchema" xmlns:p="http://schemas.microsoft.com/office/2006/metadata/properties" xmlns:ns2="8ffb0f14-41f8-461f-a58f-c8f835a44743" targetNamespace="http://schemas.microsoft.com/office/2006/metadata/properties" ma:root="true" ma:fieldsID="27ee9f5c8dbe63352cfedd699a9238d6" ns2:_="">
    <xsd:import namespace="8ffb0f14-41f8-461f-a58f-c8f835a447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b0f14-41f8-461f-a58f-c8f835a44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EE3BAB-807C-4539-B763-22E5D0C77758}">
  <ds:schemaRefs>
    <ds:schemaRef ds:uri="8ffb0f14-41f8-461f-a58f-c8f835a447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CAB293-CEBA-4AEC-9E18-8142C8D7B534}">
  <ds:schemaRefs>
    <ds:schemaRef ds:uri="http://schemas.microsoft.com/sharepoint/v3/contenttype/forms"/>
  </ds:schemaRefs>
</ds:datastoreItem>
</file>

<file path=customXml/itemProps3.xml><?xml version="1.0" encoding="utf-8"?>
<ds:datastoreItem xmlns:ds="http://schemas.openxmlformats.org/officeDocument/2006/customXml" ds:itemID="{31BB5560-79EA-4872-86D4-5C2043CDE362}">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8ffb0f14-41f8-461f-a58f-c8f835a4474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2434</TotalTime>
  <Words>420</Words>
  <Application>Microsoft Office PowerPoint</Application>
  <PresentationFormat>Widescreen</PresentationFormat>
  <Paragraphs>58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vt:lpstr>
      <vt:lpstr>Calibri</vt:lpstr>
      <vt:lpstr>Calibri Light</vt:lpstr>
      <vt:lpstr>Courier New</vt:lpstr>
      <vt:lpstr>Office Theme</vt:lpstr>
      <vt:lpstr>PowerPoint Presentation</vt:lpstr>
      <vt:lpstr>PowerPoint Presentation</vt:lpstr>
      <vt:lpstr>Foundation Motivations </vt:lpstr>
      <vt:lpstr>PowerPoint Presentation</vt:lpstr>
      <vt:lpstr>Budget Basics</vt:lpstr>
      <vt:lpstr>Plan for submissions </vt:lpstr>
      <vt:lpstr>Foundations that support Arts and Communication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click</dc:creator>
  <cp:lastModifiedBy>Julie Burtch</cp:lastModifiedBy>
  <cp:revision>56</cp:revision>
  <dcterms:created xsi:type="dcterms:W3CDTF">2017-03-24T20:12:23Z</dcterms:created>
  <dcterms:modified xsi:type="dcterms:W3CDTF">2024-09-12T21:43:02Z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0x0101003A4AC5DEA327A944AD1CFACCBBFD13A5</vt:lpwstr>
  </property>
</Properties>
</file>